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ssi Ghazarian Michailidou" userId="S::sossi.gm@tillmobil.se::065639e9-03e6-484e-a3be-95d76790edee" providerId="AD" clId="Web-{EAC77963-BAC4-5EFF-EBF0-C442B94B85D2}"/>
    <pc:docChg chg="modSld">
      <pc:chgData name="Sossi Ghazarian Michailidou" userId="S::sossi.gm@tillmobil.se::065639e9-03e6-484e-a3be-95d76790edee" providerId="AD" clId="Web-{EAC77963-BAC4-5EFF-EBF0-C442B94B85D2}" dt="2024-12-10T08:15:15.019" v="1" actId="20577"/>
      <pc:docMkLst>
        <pc:docMk/>
      </pc:docMkLst>
      <pc:sldChg chg="modSp">
        <pc:chgData name="Sossi Ghazarian Michailidou" userId="S::sossi.gm@tillmobil.se::065639e9-03e6-484e-a3be-95d76790edee" providerId="AD" clId="Web-{EAC77963-BAC4-5EFF-EBF0-C442B94B85D2}" dt="2024-12-10T08:15:15.019" v="1" actId="20577"/>
        <pc:sldMkLst>
          <pc:docMk/>
          <pc:sldMk cId="324757094" sldId="271"/>
        </pc:sldMkLst>
        <pc:spChg chg="mod">
          <ac:chgData name="Sossi Ghazarian Michailidou" userId="S::sossi.gm@tillmobil.se::065639e9-03e6-484e-a3be-95d76790edee" providerId="AD" clId="Web-{EAC77963-BAC4-5EFF-EBF0-C442B94B85D2}" dt="2024-12-10T08:15:15.019" v="1" actId="20577"/>
          <ac:spMkLst>
            <pc:docMk/>
            <pc:sldMk cId="324757094" sldId="271"/>
            <ac:spMk id="3" creationId="{A02A7812-70C4-0E27-8F31-80B6F04F6D08}"/>
          </ac:spMkLst>
        </pc:spChg>
      </pc:sldChg>
    </pc:docChg>
  </pc:docChgLst>
  <pc:docChgLst>
    <pc:chgData name="Sossi Ghazarian Michailidou" userId="S::sossi.gm@tillmobil.se::065639e9-03e6-484e-a3be-95d76790edee" providerId="AD" clId="Web-{F28C72CF-E477-1E55-18E8-C81C1B539EC8}"/>
    <pc:docChg chg="modSld">
      <pc:chgData name="Sossi Ghazarian Michailidou" userId="S::sossi.gm@tillmobil.se::065639e9-03e6-484e-a3be-95d76790edee" providerId="AD" clId="Web-{F28C72CF-E477-1E55-18E8-C81C1B539EC8}" dt="2025-01-09T08:01:10.680" v="35" actId="20577"/>
      <pc:docMkLst>
        <pc:docMk/>
      </pc:docMkLst>
      <pc:sldChg chg="modSp">
        <pc:chgData name="Sossi Ghazarian Michailidou" userId="S::sossi.gm@tillmobil.se::065639e9-03e6-484e-a3be-95d76790edee" providerId="AD" clId="Web-{F28C72CF-E477-1E55-18E8-C81C1B539EC8}" dt="2025-01-09T08:01:10.680" v="35" actId="20577"/>
        <pc:sldMkLst>
          <pc:docMk/>
          <pc:sldMk cId="1155695686" sldId="266"/>
        </pc:sldMkLst>
        <pc:spChg chg="mod">
          <ac:chgData name="Sossi Ghazarian Michailidou" userId="S::sossi.gm@tillmobil.se::065639e9-03e6-484e-a3be-95d76790edee" providerId="AD" clId="Web-{F28C72CF-E477-1E55-18E8-C81C1B539EC8}" dt="2025-01-09T08:01:10.680" v="35" actId="20577"/>
          <ac:spMkLst>
            <pc:docMk/>
            <pc:sldMk cId="1155695686" sldId="266"/>
            <ac:spMk id="3" creationId="{BFCE4846-EF37-57DF-AD91-C273715113B4}"/>
          </ac:spMkLst>
        </pc:spChg>
      </pc:sldChg>
    </pc:docChg>
  </pc:docChgLst>
  <pc:docChgLst>
    <pc:chgData name="Sossi Ghazarian Michailidou" userId="065639e9-03e6-484e-a3be-95d76790edee" providerId="ADAL" clId="{C04CB09B-9B7B-4FB9-B973-D3ED8CC4E975}"/>
    <pc:docChg chg="modSld">
      <pc:chgData name="Sossi Ghazarian Michailidou" userId="065639e9-03e6-484e-a3be-95d76790edee" providerId="ADAL" clId="{C04CB09B-9B7B-4FB9-B973-D3ED8CC4E975}" dt="2024-12-10T07:44:54.966" v="6" actId="20577"/>
      <pc:docMkLst>
        <pc:docMk/>
      </pc:docMkLst>
      <pc:sldChg chg="modSp mod">
        <pc:chgData name="Sossi Ghazarian Michailidou" userId="065639e9-03e6-484e-a3be-95d76790edee" providerId="ADAL" clId="{C04CB09B-9B7B-4FB9-B973-D3ED8CC4E975}" dt="2024-12-10T07:44:54.966" v="6" actId="20577"/>
        <pc:sldMkLst>
          <pc:docMk/>
          <pc:sldMk cId="514946692" sldId="256"/>
        </pc:sldMkLst>
        <pc:spChg chg="mod">
          <ac:chgData name="Sossi Ghazarian Michailidou" userId="065639e9-03e6-484e-a3be-95d76790edee" providerId="ADAL" clId="{C04CB09B-9B7B-4FB9-B973-D3ED8CC4E975}" dt="2024-12-10T07:44:54.966" v="6" actId="20577"/>
          <ac:spMkLst>
            <pc:docMk/>
            <pc:sldMk cId="514946692" sldId="256"/>
            <ac:spMk id="2" creationId="{6508EA7D-0770-885A-A38B-19A8F34D85FC}"/>
          </ac:spMkLst>
        </pc:spChg>
      </pc:sldChg>
    </pc:docChg>
  </pc:docChgLst>
  <pc:docChgLst>
    <pc:chgData name="Sossi Ghazarian Michailidou" userId="S::sossi.gm@tillmobil.se::065639e9-03e6-484e-a3be-95d76790edee" providerId="AD" clId="Web-{009B6338-AD27-681B-EF41-BE3CA97CBCF8}"/>
    <pc:docChg chg="modSld">
      <pc:chgData name="Sossi Ghazarian Michailidou" userId="S::sossi.gm@tillmobil.se::065639e9-03e6-484e-a3be-95d76790edee" providerId="AD" clId="Web-{009B6338-AD27-681B-EF41-BE3CA97CBCF8}" dt="2024-12-10T08:13:32.737" v="57" actId="20577"/>
      <pc:docMkLst>
        <pc:docMk/>
      </pc:docMkLst>
      <pc:sldChg chg="modSp">
        <pc:chgData name="Sossi Ghazarian Michailidou" userId="S::sossi.gm@tillmobil.se::065639e9-03e6-484e-a3be-95d76790edee" providerId="AD" clId="Web-{009B6338-AD27-681B-EF41-BE3CA97CBCF8}" dt="2024-12-10T08:06:48.602" v="3" actId="20577"/>
        <pc:sldMkLst>
          <pc:docMk/>
          <pc:sldMk cId="1155695686" sldId="266"/>
        </pc:sldMkLst>
        <pc:spChg chg="mod">
          <ac:chgData name="Sossi Ghazarian Michailidou" userId="S::sossi.gm@tillmobil.se::065639e9-03e6-484e-a3be-95d76790edee" providerId="AD" clId="Web-{009B6338-AD27-681B-EF41-BE3CA97CBCF8}" dt="2024-12-10T08:06:48.602" v="3" actId="20577"/>
          <ac:spMkLst>
            <pc:docMk/>
            <pc:sldMk cId="1155695686" sldId="266"/>
            <ac:spMk id="3" creationId="{BFCE4846-EF37-57DF-AD91-C273715113B4}"/>
          </ac:spMkLst>
        </pc:spChg>
      </pc:sldChg>
      <pc:sldChg chg="modSp">
        <pc:chgData name="Sossi Ghazarian Michailidou" userId="S::sossi.gm@tillmobil.se::065639e9-03e6-484e-a3be-95d76790edee" providerId="AD" clId="Web-{009B6338-AD27-681B-EF41-BE3CA97CBCF8}" dt="2024-12-10T08:07:43.885" v="6" actId="20577"/>
        <pc:sldMkLst>
          <pc:docMk/>
          <pc:sldMk cId="1993308672" sldId="267"/>
        </pc:sldMkLst>
        <pc:spChg chg="mod">
          <ac:chgData name="Sossi Ghazarian Michailidou" userId="S::sossi.gm@tillmobil.se::065639e9-03e6-484e-a3be-95d76790edee" providerId="AD" clId="Web-{009B6338-AD27-681B-EF41-BE3CA97CBCF8}" dt="2024-12-10T08:07:43.885" v="6" actId="20577"/>
          <ac:spMkLst>
            <pc:docMk/>
            <pc:sldMk cId="1993308672" sldId="267"/>
            <ac:spMk id="3" creationId="{4DB4A3D8-7FEA-3347-96BD-445DC5240AC1}"/>
          </ac:spMkLst>
        </pc:spChg>
      </pc:sldChg>
      <pc:sldChg chg="addSp delSp modSp">
        <pc:chgData name="Sossi Ghazarian Michailidou" userId="S::sossi.gm@tillmobil.se::065639e9-03e6-484e-a3be-95d76790edee" providerId="AD" clId="Web-{009B6338-AD27-681B-EF41-BE3CA97CBCF8}" dt="2024-12-10T08:10:16.139" v="36"/>
        <pc:sldMkLst>
          <pc:docMk/>
          <pc:sldMk cId="2688384862" sldId="268"/>
        </pc:sldMkLst>
        <pc:graphicFrameChg chg="add del mod">
          <ac:chgData name="Sossi Ghazarian Michailidou" userId="S::sossi.gm@tillmobil.se::065639e9-03e6-484e-a3be-95d76790edee" providerId="AD" clId="Web-{009B6338-AD27-681B-EF41-BE3CA97CBCF8}" dt="2024-12-10T08:10:16.139" v="36"/>
          <ac:graphicFrameMkLst>
            <pc:docMk/>
            <pc:sldMk cId="2688384862" sldId="268"/>
            <ac:graphicFrameMk id="5" creationId="{70D20D91-3C31-448A-4E4E-E73B8CB7D59E}"/>
          </ac:graphicFrameMkLst>
        </pc:graphicFrameChg>
        <pc:graphicFrameChg chg="add del mod">
          <ac:chgData name="Sossi Ghazarian Michailidou" userId="S::sossi.gm@tillmobil.se::065639e9-03e6-484e-a3be-95d76790edee" providerId="AD" clId="Web-{009B6338-AD27-681B-EF41-BE3CA97CBCF8}" dt="2024-12-10T08:10:10.592" v="26"/>
          <ac:graphicFrameMkLst>
            <pc:docMk/>
            <pc:sldMk cId="2688384862" sldId="268"/>
            <ac:graphicFrameMk id="11" creationId="{C7CB7E54-B1B7-74DF-80C1-F953126FF26B}"/>
          </ac:graphicFrameMkLst>
        </pc:graphicFrameChg>
        <pc:picChg chg="add del mod">
          <ac:chgData name="Sossi Ghazarian Michailidou" userId="S::sossi.gm@tillmobil.se::065639e9-03e6-484e-a3be-95d76790edee" providerId="AD" clId="Web-{009B6338-AD27-681B-EF41-BE3CA97CBCF8}" dt="2024-12-10T08:10:16.139" v="35"/>
          <ac:picMkLst>
            <pc:docMk/>
            <pc:sldMk cId="2688384862" sldId="268"/>
            <ac:picMk id="6" creationId="{B93403AE-F8C0-1742-5840-7D38077F6E7D}"/>
          </ac:picMkLst>
        </pc:picChg>
        <pc:picChg chg="add del mod">
          <ac:chgData name="Sossi Ghazarian Michailidou" userId="S::sossi.gm@tillmobil.se::065639e9-03e6-484e-a3be-95d76790edee" providerId="AD" clId="Web-{009B6338-AD27-681B-EF41-BE3CA97CBCF8}" dt="2024-12-10T08:10:16.139" v="34"/>
          <ac:picMkLst>
            <pc:docMk/>
            <pc:sldMk cId="2688384862" sldId="268"/>
            <ac:picMk id="7" creationId="{2AB69CA1-163C-6AA0-BF64-1E2B779025FE}"/>
          </ac:picMkLst>
        </pc:picChg>
        <pc:picChg chg="add del mod">
          <ac:chgData name="Sossi Ghazarian Michailidou" userId="S::sossi.gm@tillmobil.se::065639e9-03e6-484e-a3be-95d76790edee" providerId="AD" clId="Web-{009B6338-AD27-681B-EF41-BE3CA97CBCF8}" dt="2024-12-10T08:10:16.139" v="33"/>
          <ac:picMkLst>
            <pc:docMk/>
            <pc:sldMk cId="2688384862" sldId="268"/>
            <ac:picMk id="8" creationId="{BF6978F8-3CD1-AD19-30BA-E2E2997BBBAB}"/>
          </ac:picMkLst>
        </pc:picChg>
        <pc:picChg chg="add del mod">
          <ac:chgData name="Sossi Ghazarian Michailidou" userId="S::sossi.gm@tillmobil.se::065639e9-03e6-484e-a3be-95d76790edee" providerId="AD" clId="Web-{009B6338-AD27-681B-EF41-BE3CA97CBCF8}" dt="2024-12-10T08:10:16.139" v="32"/>
          <ac:picMkLst>
            <pc:docMk/>
            <pc:sldMk cId="2688384862" sldId="268"/>
            <ac:picMk id="9" creationId="{7BA445B8-201F-0881-08D8-A7C0B4D96256}"/>
          </ac:picMkLst>
        </pc:picChg>
        <pc:picChg chg="add del mod">
          <ac:chgData name="Sossi Ghazarian Michailidou" userId="S::sossi.gm@tillmobil.se::065639e9-03e6-484e-a3be-95d76790edee" providerId="AD" clId="Web-{009B6338-AD27-681B-EF41-BE3CA97CBCF8}" dt="2024-12-10T08:10:10.592" v="25"/>
          <ac:picMkLst>
            <pc:docMk/>
            <pc:sldMk cId="2688384862" sldId="268"/>
            <ac:picMk id="12" creationId="{802639AA-4ADA-5BE0-0534-86041AF73F97}"/>
          </ac:picMkLst>
        </pc:picChg>
        <pc:picChg chg="add del mod">
          <ac:chgData name="Sossi Ghazarian Michailidou" userId="S::sossi.gm@tillmobil.se::065639e9-03e6-484e-a3be-95d76790edee" providerId="AD" clId="Web-{009B6338-AD27-681B-EF41-BE3CA97CBCF8}" dt="2024-12-10T08:10:10.576" v="24"/>
          <ac:picMkLst>
            <pc:docMk/>
            <pc:sldMk cId="2688384862" sldId="268"/>
            <ac:picMk id="13" creationId="{DC10F36A-777A-3965-E0C3-4A8D90ECF8A1}"/>
          </ac:picMkLst>
        </pc:picChg>
        <pc:picChg chg="add del mod">
          <ac:chgData name="Sossi Ghazarian Michailidou" userId="S::sossi.gm@tillmobil.se::065639e9-03e6-484e-a3be-95d76790edee" providerId="AD" clId="Web-{009B6338-AD27-681B-EF41-BE3CA97CBCF8}" dt="2024-12-10T08:10:10.576" v="23"/>
          <ac:picMkLst>
            <pc:docMk/>
            <pc:sldMk cId="2688384862" sldId="268"/>
            <ac:picMk id="14" creationId="{0C9ED8F2-0329-3CD0-3408-81CA1B72802A}"/>
          </ac:picMkLst>
        </pc:picChg>
        <pc:picChg chg="add del mod">
          <ac:chgData name="Sossi Ghazarian Michailidou" userId="S::sossi.gm@tillmobil.se::065639e9-03e6-484e-a3be-95d76790edee" providerId="AD" clId="Web-{009B6338-AD27-681B-EF41-BE3CA97CBCF8}" dt="2024-12-10T08:10:10.576" v="22"/>
          <ac:picMkLst>
            <pc:docMk/>
            <pc:sldMk cId="2688384862" sldId="268"/>
            <ac:picMk id="15" creationId="{B2C58F6A-B524-C5DD-1695-6FCE4A4FD37C}"/>
          </ac:picMkLst>
        </pc:picChg>
      </pc:sldChg>
      <pc:sldChg chg="modSp">
        <pc:chgData name="Sossi Ghazarian Michailidou" userId="S::sossi.gm@tillmobil.se::065639e9-03e6-484e-a3be-95d76790edee" providerId="AD" clId="Web-{009B6338-AD27-681B-EF41-BE3CA97CBCF8}" dt="2024-12-10T08:13:07.893" v="55" actId="20577"/>
        <pc:sldMkLst>
          <pc:docMk/>
          <pc:sldMk cId="2183976712" sldId="270"/>
        </pc:sldMkLst>
        <pc:spChg chg="mod">
          <ac:chgData name="Sossi Ghazarian Michailidou" userId="S::sossi.gm@tillmobil.se::065639e9-03e6-484e-a3be-95d76790edee" providerId="AD" clId="Web-{009B6338-AD27-681B-EF41-BE3CA97CBCF8}" dt="2024-12-10T08:13:07.893" v="55" actId="20577"/>
          <ac:spMkLst>
            <pc:docMk/>
            <pc:sldMk cId="2183976712" sldId="270"/>
            <ac:spMk id="3" creationId="{4BFE48CE-F8D7-E62F-B7A7-853306E75A9F}"/>
          </ac:spMkLst>
        </pc:spChg>
      </pc:sldChg>
      <pc:sldChg chg="modSp">
        <pc:chgData name="Sossi Ghazarian Michailidou" userId="S::sossi.gm@tillmobil.se::065639e9-03e6-484e-a3be-95d76790edee" providerId="AD" clId="Web-{009B6338-AD27-681B-EF41-BE3CA97CBCF8}" dt="2024-12-10T08:13:32.737" v="57" actId="20577"/>
        <pc:sldMkLst>
          <pc:docMk/>
          <pc:sldMk cId="324757094" sldId="271"/>
        </pc:sldMkLst>
        <pc:spChg chg="mod">
          <ac:chgData name="Sossi Ghazarian Michailidou" userId="S::sossi.gm@tillmobil.se::065639e9-03e6-484e-a3be-95d76790edee" providerId="AD" clId="Web-{009B6338-AD27-681B-EF41-BE3CA97CBCF8}" dt="2024-12-10T08:13:32.737" v="57" actId="20577"/>
          <ac:spMkLst>
            <pc:docMk/>
            <pc:sldMk cId="324757094" sldId="271"/>
            <ac:spMk id="3" creationId="{A02A7812-70C4-0E27-8F31-80B6F04F6D08}"/>
          </ac:spMkLst>
        </pc:spChg>
      </pc:sldChg>
    </pc:docChg>
  </pc:docChgLst>
  <pc:docChgLst>
    <pc:chgData name="Sossi Ghazarian Michailidou" userId="S::sossi.gm@tillmobil.se::065639e9-03e6-484e-a3be-95d76790edee" providerId="AD" clId="Web-{4B80DAD5-14DA-C79E-7E8E-2E3AA8B73043}"/>
    <pc:docChg chg="modSld">
      <pc:chgData name="Sossi Ghazarian Michailidou" userId="S::sossi.gm@tillmobil.se::065639e9-03e6-484e-a3be-95d76790edee" providerId="AD" clId="Web-{4B80DAD5-14DA-C79E-7E8E-2E3AA8B73043}" dt="2024-12-10T08:02:15.332" v="19"/>
      <pc:docMkLst>
        <pc:docMk/>
      </pc:docMkLst>
      <pc:sldChg chg="modTransition">
        <pc:chgData name="Sossi Ghazarian Michailidou" userId="S::sossi.gm@tillmobil.se::065639e9-03e6-484e-a3be-95d76790edee" providerId="AD" clId="Web-{4B80DAD5-14DA-C79E-7E8E-2E3AA8B73043}" dt="2024-12-10T08:00:49.985" v="3"/>
        <pc:sldMkLst>
          <pc:docMk/>
          <pc:sldMk cId="514946692" sldId="256"/>
        </pc:sldMkLst>
      </pc:sldChg>
      <pc:sldChg chg="modTransition">
        <pc:chgData name="Sossi Ghazarian Michailidou" userId="S::sossi.gm@tillmobil.se::065639e9-03e6-484e-a3be-95d76790edee" providerId="AD" clId="Web-{4B80DAD5-14DA-C79E-7E8E-2E3AA8B73043}" dt="2024-12-10T08:00:54.470" v="4"/>
        <pc:sldMkLst>
          <pc:docMk/>
          <pc:sldMk cId="2994488316" sldId="257"/>
        </pc:sldMkLst>
      </pc:sldChg>
      <pc:sldChg chg="modTransition">
        <pc:chgData name="Sossi Ghazarian Michailidou" userId="S::sossi.gm@tillmobil.se::065639e9-03e6-484e-a3be-95d76790edee" providerId="AD" clId="Web-{4B80DAD5-14DA-C79E-7E8E-2E3AA8B73043}" dt="2024-12-10T08:01:01.220" v="5"/>
        <pc:sldMkLst>
          <pc:docMk/>
          <pc:sldMk cId="2575794892" sldId="258"/>
        </pc:sldMkLst>
      </pc:sldChg>
      <pc:sldChg chg="modTransition">
        <pc:chgData name="Sossi Ghazarian Michailidou" userId="S::sossi.gm@tillmobil.se::065639e9-03e6-484e-a3be-95d76790edee" providerId="AD" clId="Web-{4B80DAD5-14DA-C79E-7E8E-2E3AA8B73043}" dt="2024-12-10T08:01:02.080" v="6"/>
        <pc:sldMkLst>
          <pc:docMk/>
          <pc:sldMk cId="3829464189" sldId="259"/>
        </pc:sldMkLst>
      </pc:sldChg>
      <pc:sldChg chg="modTransition">
        <pc:chgData name="Sossi Ghazarian Michailidou" userId="S::sossi.gm@tillmobil.se::065639e9-03e6-484e-a3be-95d76790edee" providerId="AD" clId="Web-{4B80DAD5-14DA-C79E-7E8E-2E3AA8B73043}" dt="2024-12-10T08:01:06.064" v="7"/>
        <pc:sldMkLst>
          <pc:docMk/>
          <pc:sldMk cId="1180403787" sldId="260"/>
        </pc:sldMkLst>
      </pc:sldChg>
      <pc:sldChg chg="modTransition">
        <pc:chgData name="Sossi Ghazarian Michailidou" userId="S::sossi.gm@tillmobil.se::065639e9-03e6-484e-a3be-95d76790edee" providerId="AD" clId="Web-{4B80DAD5-14DA-C79E-7E8E-2E3AA8B73043}" dt="2024-12-10T08:01:10.314" v="8"/>
        <pc:sldMkLst>
          <pc:docMk/>
          <pc:sldMk cId="4293258634" sldId="261"/>
        </pc:sldMkLst>
      </pc:sldChg>
      <pc:sldChg chg="modTransition">
        <pc:chgData name="Sossi Ghazarian Michailidou" userId="S::sossi.gm@tillmobil.se::065639e9-03e6-484e-a3be-95d76790edee" providerId="AD" clId="Web-{4B80DAD5-14DA-C79E-7E8E-2E3AA8B73043}" dt="2024-12-10T08:01:25.158" v="9"/>
        <pc:sldMkLst>
          <pc:docMk/>
          <pc:sldMk cId="2459849198" sldId="262"/>
        </pc:sldMkLst>
      </pc:sldChg>
      <pc:sldChg chg="modTransition">
        <pc:chgData name="Sossi Ghazarian Michailidou" userId="S::sossi.gm@tillmobil.se::065639e9-03e6-484e-a3be-95d76790edee" providerId="AD" clId="Web-{4B80DAD5-14DA-C79E-7E8E-2E3AA8B73043}" dt="2024-12-10T08:01:28.393" v="10"/>
        <pc:sldMkLst>
          <pc:docMk/>
          <pc:sldMk cId="170996697" sldId="263"/>
        </pc:sldMkLst>
      </pc:sldChg>
      <pc:sldChg chg="modTransition">
        <pc:chgData name="Sossi Ghazarian Michailidou" userId="S::sossi.gm@tillmobil.se::065639e9-03e6-484e-a3be-95d76790edee" providerId="AD" clId="Web-{4B80DAD5-14DA-C79E-7E8E-2E3AA8B73043}" dt="2024-12-10T08:01:32.081" v="11"/>
        <pc:sldMkLst>
          <pc:docMk/>
          <pc:sldMk cId="1961346987" sldId="264"/>
        </pc:sldMkLst>
      </pc:sldChg>
      <pc:sldChg chg="modTransition">
        <pc:chgData name="Sossi Ghazarian Michailidou" userId="S::sossi.gm@tillmobil.se::065639e9-03e6-484e-a3be-95d76790edee" providerId="AD" clId="Web-{4B80DAD5-14DA-C79E-7E8E-2E3AA8B73043}" dt="2024-12-10T08:01:35.596" v="12"/>
        <pc:sldMkLst>
          <pc:docMk/>
          <pc:sldMk cId="1255273142" sldId="265"/>
        </pc:sldMkLst>
      </pc:sldChg>
      <pc:sldChg chg="modTransition">
        <pc:chgData name="Sossi Ghazarian Michailidou" userId="S::sossi.gm@tillmobil.se::065639e9-03e6-484e-a3be-95d76790edee" providerId="AD" clId="Web-{4B80DAD5-14DA-C79E-7E8E-2E3AA8B73043}" dt="2024-12-10T08:01:40.800" v="13"/>
        <pc:sldMkLst>
          <pc:docMk/>
          <pc:sldMk cId="1155695686" sldId="266"/>
        </pc:sldMkLst>
      </pc:sldChg>
      <pc:sldChg chg="modTransition">
        <pc:chgData name="Sossi Ghazarian Michailidou" userId="S::sossi.gm@tillmobil.se::065639e9-03e6-484e-a3be-95d76790edee" providerId="AD" clId="Web-{4B80DAD5-14DA-C79E-7E8E-2E3AA8B73043}" dt="2024-12-10T08:01:44.722" v="14"/>
        <pc:sldMkLst>
          <pc:docMk/>
          <pc:sldMk cId="1993308672" sldId="267"/>
        </pc:sldMkLst>
      </pc:sldChg>
      <pc:sldChg chg="modTransition">
        <pc:chgData name="Sossi Ghazarian Michailidou" userId="S::sossi.gm@tillmobil.se::065639e9-03e6-484e-a3be-95d76790edee" providerId="AD" clId="Web-{4B80DAD5-14DA-C79E-7E8E-2E3AA8B73043}" dt="2024-12-10T08:02:01.957" v="15"/>
        <pc:sldMkLst>
          <pc:docMk/>
          <pc:sldMk cId="2688384862" sldId="268"/>
        </pc:sldMkLst>
      </pc:sldChg>
      <pc:sldChg chg="modSp modTransition">
        <pc:chgData name="Sossi Ghazarian Michailidou" userId="S::sossi.gm@tillmobil.se::065639e9-03e6-484e-a3be-95d76790edee" providerId="AD" clId="Web-{4B80DAD5-14DA-C79E-7E8E-2E3AA8B73043}" dt="2024-12-10T08:02:04.176" v="16"/>
        <pc:sldMkLst>
          <pc:docMk/>
          <pc:sldMk cId="3302631451" sldId="269"/>
        </pc:sldMkLst>
        <pc:spChg chg="mod">
          <ac:chgData name="Sossi Ghazarian Michailidou" userId="S::sossi.gm@tillmobil.se::065639e9-03e6-484e-a3be-95d76790edee" providerId="AD" clId="Web-{4B80DAD5-14DA-C79E-7E8E-2E3AA8B73043}" dt="2024-12-10T07:57:39.134" v="1" actId="20577"/>
          <ac:spMkLst>
            <pc:docMk/>
            <pc:sldMk cId="3302631451" sldId="269"/>
            <ac:spMk id="3" creationId="{FE90CD0C-FDEC-E5E4-1844-03777E97A177}"/>
          </ac:spMkLst>
        </pc:spChg>
      </pc:sldChg>
      <pc:sldChg chg="modTransition">
        <pc:chgData name="Sossi Ghazarian Michailidou" userId="S::sossi.gm@tillmobil.se::065639e9-03e6-484e-a3be-95d76790edee" providerId="AD" clId="Web-{4B80DAD5-14DA-C79E-7E8E-2E3AA8B73043}" dt="2024-12-10T08:02:06.144" v="17"/>
        <pc:sldMkLst>
          <pc:docMk/>
          <pc:sldMk cId="2183976712" sldId="270"/>
        </pc:sldMkLst>
      </pc:sldChg>
      <pc:sldChg chg="modTransition">
        <pc:chgData name="Sossi Ghazarian Michailidou" userId="S::sossi.gm@tillmobil.se::065639e9-03e6-484e-a3be-95d76790edee" providerId="AD" clId="Web-{4B80DAD5-14DA-C79E-7E8E-2E3AA8B73043}" dt="2024-12-10T08:02:09.707" v="18"/>
        <pc:sldMkLst>
          <pc:docMk/>
          <pc:sldMk cId="324757094" sldId="271"/>
        </pc:sldMkLst>
      </pc:sldChg>
      <pc:sldChg chg="modTransition">
        <pc:chgData name="Sossi Ghazarian Michailidou" userId="S::sossi.gm@tillmobil.se::065639e9-03e6-484e-a3be-95d76790edee" providerId="AD" clId="Web-{4B80DAD5-14DA-C79E-7E8E-2E3AA8B73043}" dt="2024-12-10T08:02:15.332" v="19"/>
        <pc:sldMkLst>
          <pc:docMk/>
          <pc:sldMk cId="4024314668" sldId="27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sv-SE"/>
              <a:t>Klicka här för att ändra mall för rubrikformat</a:t>
            </a:r>
            <a:endParaRPr lang="en-US"/>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a:p>
        </p:txBody>
      </p:sp>
      <p:sp>
        <p:nvSpPr>
          <p:cNvPr id="4" name="Date Placeholder 3"/>
          <p:cNvSpPr>
            <a:spLocks noGrp="1"/>
          </p:cNvSpPr>
          <p:nvPr>
            <p:ph type="dt" sz="half" idx="10"/>
          </p:nvPr>
        </p:nvSpPr>
        <p:spPr/>
        <p:txBody>
          <a:bodyPr/>
          <a:lstStyle/>
          <a:p>
            <a:fld id="{BFECE80D-A1BE-4081-B7F9-AA8533882722}" type="datetimeFigureOut">
              <a:rPr lang="sv-SE" smtClean="0"/>
              <a:t>2025-03-23</a:t>
            </a:fld>
            <a:endParaRPr lang="sv-SE"/>
          </a:p>
        </p:txBody>
      </p:sp>
      <p:sp>
        <p:nvSpPr>
          <p:cNvPr id="5" name="Footer Placeholder 4"/>
          <p:cNvSpPr>
            <a:spLocks noGrp="1"/>
          </p:cNvSpPr>
          <p:nvPr>
            <p:ph type="ftr" sz="quarter" idx="11"/>
          </p:nvPr>
        </p:nvSpPr>
        <p:spPr>
          <a:xfrm>
            <a:off x="2416500" y="329307"/>
            <a:ext cx="4973915" cy="309201"/>
          </a:xfrm>
        </p:spPr>
        <p:txBody>
          <a:bodyPr/>
          <a:lstStyle/>
          <a:p>
            <a:endParaRPr lang="sv-SE"/>
          </a:p>
        </p:txBody>
      </p:sp>
      <p:sp>
        <p:nvSpPr>
          <p:cNvPr id="6" name="Slide Number Placeholder 5"/>
          <p:cNvSpPr>
            <a:spLocks noGrp="1"/>
          </p:cNvSpPr>
          <p:nvPr>
            <p:ph type="sldNum" sz="quarter" idx="12"/>
          </p:nvPr>
        </p:nvSpPr>
        <p:spPr>
          <a:xfrm>
            <a:off x="1437664" y="798973"/>
            <a:ext cx="811019" cy="503578"/>
          </a:xfrm>
        </p:spPr>
        <p:txBody>
          <a:bodyPr/>
          <a:lstStyle/>
          <a:p>
            <a:fld id="{78A1C477-3F17-40F7-BD94-7BCC49C8585F}" type="slidenum">
              <a:rPr lang="sv-SE" smtClean="0"/>
              <a:t>‹#›</a:t>
            </a:fld>
            <a:endParaRPr lang="sv-SE"/>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44126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Date Placeholder 3"/>
          <p:cNvSpPr>
            <a:spLocks noGrp="1"/>
          </p:cNvSpPr>
          <p:nvPr>
            <p:ph type="dt" sz="half" idx="10"/>
          </p:nvPr>
        </p:nvSpPr>
        <p:spPr/>
        <p:txBody>
          <a:bodyPr/>
          <a:lstStyle/>
          <a:p>
            <a:fld id="{BFECE80D-A1BE-4081-B7F9-AA8533882722}" type="datetimeFigureOut">
              <a:rPr lang="sv-SE" smtClean="0"/>
              <a:t>2025-03-23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A1C477-3F17-40F7-BD94-7BCC49C8585F}" type="slidenum">
              <a:rPr lang="sv-SE" smtClean="0"/>
              <a:t>‹#›</a:t>
            </a:fld>
            <a:endParaRPr lang="sv-SE"/>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54695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sv-SE"/>
              <a:t>Klicka här för att ändra mall för rubrikformat</a:t>
            </a:r>
            <a:endParaRPr lang="en-US"/>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Date Placeholder 3"/>
          <p:cNvSpPr>
            <a:spLocks noGrp="1"/>
          </p:cNvSpPr>
          <p:nvPr>
            <p:ph type="dt" sz="half" idx="10"/>
          </p:nvPr>
        </p:nvSpPr>
        <p:spPr/>
        <p:txBody>
          <a:bodyPr/>
          <a:lstStyle/>
          <a:p>
            <a:fld id="{BFECE80D-A1BE-4081-B7F9-AA8533882722}" type="datetimeFigureOut">
              <a:rPr lang="sv-SE" smtClean="0"/>
              <a:t>2025-03-23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A1C477-3F17-40F7-BD94-7BCC49C8585F}" type="slidenum">
              <a:rPr lang="sv-SE" smtClean="0"/>
              <a:t>‹#›</a:t>
            </a:fld>
            <a:endParaRPr lang="sv-SE"/>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52046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a:p>
        </p:txBody>
      </p:sp>
      <p:sp>
        <p:nvSpPr>
          <p:cNvPr id="3" name="Content Placeholder 2"/>
          <p:cNvSpPr>
            <a:spLocks noGrp="1"/>
          </p:cNvSpPr>
          <p:nvPr>
            <p:ph idx="1"/>
          </p:nvPr>
        </p:nvSpPr>
        <p:spPr/>
        <p:txBody>
          <a:bodyPr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Date Placeholder 3"/>
          <p:cNvSpPr>
            <a:spLocks noGrp="1"/>
          </p:cNvSpPr>
          <p:nvPr>
            <p:ph type="dt" sz="half" idx="10"/>
          </p:nvPr>
        </p:nvSpPr>
        <p:spPr/>
        <p:txBody>
          <a:bodyPr/>
          <a:lstStyle/>
          <a:p>
            <a:fld id="{BFECE80D-A1BE-4081-B7F9-AA8533882722}" type="datetimeFigureOut">
              <a:rPr lang="sv-SE" smtClean="0"/>
              <a:t>2025-03-23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A1C477-3F17-40F7-BD94-7BCC49C8585F}" type="slidenum">
              <a:rPr lang="sv-SE" smtClean="0"/>
              <a:t>‹#›</a:t>
            </a:fld>
            <a:endParaRPr lang="sv-SE"/>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09861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sv-SE"/>
              <a:t>Klicka här för att ändra mall för rubrikformat</a:t>
            </a:r>
            <a:endParaRPr lang="en-US"/>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FECE80D-A1BE-4081-B7F9-AA8533882722}" type="datetimeFigureOut">
              <a:rPr lang="sv-SE" smtClean="0"/>
              <a:t>2025-03-23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A1C477-3F17-40F7-BD94-7BCC49C8585F}" type="slidenum">
              <a:rPr lang="sv-SE" smtClean="0"/>
              <a:t>‹#›</a:t>
            </a:fld>
            <a:endParaRPr lang="sv-SE"/>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34891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sv-SE"/>
              <a:t>Klicka här för att ändra mall för rubrikformat</a:t>
            </a:r>
            <a:endParaRPr lang="en-US"/>
          </a:p>
        </p:txBody>
      </p:sp>
      <p:sp>
        <p:nvSpPr>
          <p:cNvPr id="3" name="Content Placeholder 2"/>
          <p:cNvSpPr>
            <a:spLocks noGrp="1"/>
          </p:cNvSpPr>
          <p:nvPr>
            <p:ph sz="half" idx="1"/>
          </p:nvPr>
        </p:nvSpPr>
        <p:spPr>
          <a:xfrm>
            <a:off x="1447331" y="2010878"/>
            <a:ext cx="4645152" cy="344859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413771" y="2017343"/>
            <a:ext cx="4645152" cy="344152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Date Placeholder 4"/>
          <p:cNvSpPr>
            <a:spLocks noGrp="1"/>
          </p:cNvSpPr>
          <p:nvPr>
            <p:ph type="dt" sz="half" idx="10"/>
          </p:nvPr>
        </p:nvSpPr>
        <p:spPr/>
        <p:txBody>
          <a:bodyPr/>
          <a:lstStyle/>
          <a:p>
            <a:fld id="{BFECE80D-A1BE-4081-B7F9-AA8533882722}" type="datetimeFigureOut">
              <a:rPr lang="sv-SE" smtClean="0"/>
              <a:t>2025-03-23</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A1C477-3F17-40F7-BD94-7BCC49C8585F}" type="slidenum">
              <a:rPr lang="sv-SE" smtClean="0"/>
              <a:t>‹#›</a:t>
            </a:fld>
            <a:endParaRPr lang="sv-SE"/>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3832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sv-SE"/>
              <a:t>Klicka här för att ändra mall för rubrikformat</a:t>
            </a:r>
            <a:endParaRPr lang="en-US"/>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447191" y="2824269"/>
            <a:ext cx="4645152" cy="264445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12362" y="2821491"/>
            <a:ext cx="4645152" cy="2637371"/>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7" name="Date Placeholder 6"/>
          <p:cNvSpPr>
            <a:spLocks noGrp="1"/>
          </p:cNvSpPr>
          <p:nvPr>
            <p:ph type="dt" sz="half" idx="10"/>
          </p:nvPr>
        </p:nvSpPr>
        <p:spPr/>
        <p:txBody>
          <a:bodyPr/>
          <a:lstStyle/>
          <a:p>
            <a:fld id="{BFECE80D-A1BE-4081-B7F9-AA8533882722}" type="datetimeFigureOut">
              <a:rPr lang="sv-SE" smtClean="0"/>
              <a:t>2025-03-23</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78A1C477-3F17-40F7-BD94-7BCC49C8585F}" type="slidenum">
              <a:rPr lang="sv-SE" smtClean="0"/>
              <a:t>‹#›</a:t>
            </a:fld>
            <a:endParaRPr lang="sv-SE"/>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91360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a:p>
        </p:txBody>
      </p:sp>
      <p:sp>
        <p:nvSpPr>
          <p:cNvPr id="3" name="Date Placeholder 2"/>
          <p:cNvSpPr>
            <a:spLocks noGrp="1"/>
          </p:cNvSpPr>
          <p:nvPr>
            <p:ph type="dt" sz="half" idx="10"/>
          </p:nvPr>
        </p:nvSpPr>
        <p:spPr/>
        <p:txBody>
          <a:bodyPr/>
          <a:lstStyle/>
          <a:p>
            <a:fld id="{BFECE80D-A1BE-4081-B7F9-AA8533882722}" type="datetimeFigureOut">
              <a:rPr lang="sv-SE" smtClean="0"/>
              <a:t>2025-03-23</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78A1C477-3F17-40F7-BD94-7BCC49C8585F}" type="slidenum">
              <a:rPr lang="sv-SE" smtClean="0"/>
              <a:t>‹#›</a:t>
            </a:fld>
            <a:endParaRPr lang="sv-SE"/>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0002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ECE80D-A1BE-4081-B7F9-AA8533882722}" type="datetimeFigureOut">
              <a:rPr lang="sv-SE" smtClean="0"/>
              <a:t>2025-03-23</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78A1C477-3F17-40F7-BD94-7BCC49C8585F}" type="slidenum">
              <a:rPr lang="sv-SE" smtClean="0"/>
              <a:t>‹#›</a:t>
            </a:fld>
            <a:endParaRPr lang="sv-SE"/>
          </a:p>
        </p:txBody>
      </p:sp>
    </p:spTree>
    <p:extLst>
      <p:ext uri="{BB962C8B-B14F-4D97-AF65-F5344CB8AC3E}">
        <p14:creationId xmlns:p14="http://schemas.microsoft.com/office/powerpoint/2010/main" val="19882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sv-SE"/>
              <a:t>Klicka här för att ändra mall för rubrikformat</a:t>
            </a:r>
            <a:endParaRPr lang="en-US"/>
          </a:p>
        </p:txBody>
      </p:sp>
      <p:sp>
        <p:nvSpPr>
          <p:cNvPr id="3" name="Content Placeholder 2"/>
          <p:cNvSpPr>
            <a:spLocks noGrp="1"/>
          </p:cNvSpPr>
          <p:nvPr>
            <p:ph idx="1"/>
          </p:nvPr>
        </p:nvSpPr>
        <p:spPr>
          <a:xfrm>
            <a:off x="5043714" y="798974"/>
            <a:ext cx="6012470" cy="4658826"/>
          </a:xfrm>
        </p:spPr>
        <p:txBody>
          <a:bodyPr anchor="ct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BFECE80D-A1BE-4081-B7F9-AA8533882722}" type="datetimeFigureOut">
              <a:rPr lang="sv-SE" smtClean="0"/>
              <a:t>2025-03-23</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A1C477-3F17-40F7-BD94-7BCC49C8585F}" type="slidenum">
              <a:rPr lang="sv-SE" smtClean="0"/>
              <a:t>‹#›</a:t>
            </a:fld>
            <a:endParaRPr lang="sv-SE"/>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72582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sv-SE"/>
              <a:t>Klicka här för att ändra mall för rubrikformat</a:t>
            </a:r>
            <a:endParaRPr lang="en-US"/>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FECE80D-A1BE-4081-B7F9-AA8533882722}" type="datetimeFigureOut">
              <a:rPr lang="sv-SE" smtClean="0"/>
              <a:t>2025-03-23</a:t>
            </a:fld>
            <a:endParaRPr lang="sv-SE"/>
          </a:p>
        </p:txBody>
      </p:sp>
      <p:sp>
        <p:nvSpPr>
          <p:cNvPr id="6" name="Footer Placeholder 5"/>
          <p:cNvSpPr>
            <a:spLocks noGrp="1"/>
          </p:cNvSpPr>
          <p:nvPr>
            <p:ph type="ftr" sz="quarter" idx="11"/>
          </p:nvPr>
        </p:nvSpPr>
        <p:spPr>
          <a:xfrm>
            <a:off x="1447382" y="318640"/>
            <a:ext cx="5541004" cy="320931"/>
          </a:xfrm>
        </p:spPr>
        <p:txBody>
          <a:bodyPr/>
          <a:lstStyle/>
          <a:p>
            <a:endParaRPr lang="sv-SE"/>
          </a:p>
        </p:txBody>
      </p:sp>
      <p:sp>
        <p:nvSpPr>
          <p:cNvPr id="7" name="Slide Number Placeholder 6"/>
          <p:cNvSpPr>
            <a:spLocks noGrp="1"/>
          </p:cNvSpPr>
          <p:nvPr>
            <p:ph type="sldNum" sz="quarter" idx="12"/>
          </p:nvPr>
        </p:nvSpPr>
        <p:spPr/>
        <p:txBody>
          <a:bodyPr/>
          <a:lstStyle/>
          <a:p>
            <a:fld id="{78A1C477-3F17-40F7-BD94-7BCC49C8585F}" type="slidenum">
              <a:rPr lang="sv-SE" smtClean="0"/>
              <a:t>‹#›</a:t>
            </a:fld>
            <a:endParaRPr lang="sv-SE"/>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11255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sv-SE"/>
              <a:t>Klicka här för att ändra mall för rubrikformat</a:t>
            </a:r>
            <a:endParaRPr lang="en-US"/>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FECE80D-A1BE-4081-B7F9-AA8533882722}" type="datetimeFigureOut">
              <a:rPr lang="sv-SE" smtClean="0"/>
              <a:t>2025-03-23</a:t>
            </a:fld>
            <a:endParaRPr lang="sv-SE"/>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8A1C477-3F17-40F7-BD94-7BCC49C8585F}" type="slidenum">
              <a:rPr lang="sv-SE" smtClean="0"/>
              <a:t>‹#›</a:t>
            </a:fld>
            <a:endParaRPr lang="sv-SE"/>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8329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tre.se/varfor-tre/tackning/tackningskart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dafina.morina@tillmobil.se" TargetMode="External"/><Relationship Id="rId2" Type="http://schemas.openxmlformats.org/officeDocument/2006/relationships/hyperlink" Target="mailto:sossi.gm@tillmobil.s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sossi.gm@tillmobil.se" TargetMode="External"/><Relationship Id="rId2" Type="http://schemas.openxmlformats.org/officeDocument/2006/relationships/hyperlink" Target="mailto:backoffice@tillmobil.s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illmobil.se/"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Ella.bramme@tillmobil.se" TargetMode="External"/><Relationship Id="rId2" Type="http://schemas.openxmlformats.org/officeDocument/2006/relationships/hyperlink" Target="mailto:Dafina.morina@tillmobil.se" TargetMode="External"/><Relationship Id="rId1" Type="http://schemas.openxmlformats.org/officeDocument/2006/relationships/slideLayout" Target="../slideLayouts/slideLayout2.xml"/><Relationship Id="rId5" Type="http://schemas.openxmlformats.org/officeDocument/2006/relationships/hyperlink" Target="mailto:Sossi.gm@tillmobil.se" TargetMode="External"/><Relationship Id="rId4" Type="http://schemas.openxmlformats.org/officeDocument/2006/relationships/hyperlink" Target="mailto:Nina.karat@tillmobil.se"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saknas@tre.s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backoffice@tillmobil.s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08EA7D-0770-885A-A38B-19A8F34D85FC}"/>
              </a:ext>
            </a:extLst>
          </p:cNvPr>
          <p:cNvSpPr>
            <a:spLocks noGrp="1"/>
          </p:cNvSpPr>
          <p:nvPr>
            <p:ph type="ctrTitle"/>
          </p:nvPr>
        </p:nvSpPr>
        <p:spPr/>
        <p:txBody>
          <a:bodyPr/>
          <a:lstStyle/>
          <a:p>
            <a:r>
              <a:rPr lang="sv-SE" err="1"/>
              <a:t>baCkoffice</a:t>
            </a:r>
            <a:r>
              <a:rPr lang="sv-SE"/>
              <a:t> rutiner</a:t>
            </a:r>
          </a:p>
        </p:txBody>
      </p:sp>
    </p:spTree>
    <p:extLst>
      <p:ext uri="{BB962C8B-B14F-4D97-AF65-F5344CB8AC3E}">
        <p14:creationId xmlns:p14="http://schemas.microsoft.com/office/powerpoint/2010/main" val="5149466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54BAA4-0C34-6E2E-8808-90522FE17012}"/>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Undrar kunden om hur täckningen är på deras adress med Tre?</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B51EAEEA-8721-714E-58E2-E8104268297E}"/>
              </a:ext>
            </a:extLst>
          </p:cNvPr>
          <p:cNvSpPr>
            <a:spLocks noGrp="1"/>
          </p:cNvSpPr>
          <p:nvPr>
            <p:ph idx="1"/>
          </p:nvPr>
        </p:nvSpPr>
        <p:spPr/>
        <p:txBody>
          <a:bodyPr/>
          <a:lstStyle/>
          <a:p>
            <a:pPr algn="l" rtl="0" fontAlgn="base">
              <a:lnSpc>
                <a:spcPts val="1657"/>
              </a:lnSpc>
              <a:spcAft>
                <a:spcPts val="800"/>
              </a:spcAft>
            </a:pPr>
            <a:endParaRPr lang="sv-SE" sz="1800" b="0" i="0" u="none" strike="noStrike">
              <a:solidFill>
                <a:srgbClr val="000000"/>
              </a:solidFill>
              <a:effectLst/>
              <a:latin typeface="Calibri" panose="020F0502020204030204" pitchFamily="34" charset="0"/>
            </a:endParaRPr>
          </a:p>
          <a:p>
            <a:pPr algn="l" rtl="0" fontAlgn="base">
              <a:lnSpc>
                <a:spcPts val="1657"/>
              </a:lnSpc>
              <a:spcAft>
                <a:spcPts val="800"/>
              </a:spcAft>
            </a:pPr>
            <a:r>
              <a:rPr lang="sv-SE" sz="1800" b="0" i="0" u="none" strike="noStrike">
                <a:solidFill>
                  <a:srgbClr val="000000"/>
                </a:solidFill>
                <a:effectLst/>
                <a:latin typeface="Calibri" panose="020F0502020204030204" pitchFamily="34" charset="0"/>
              </a:rPr>
              <a:t>Information om täckning är endast vägledande och det går </a:t>
            </a:r>
            <a:r>
              <a:rPr lang="sv-SE" sz="1800" b="1" i="0" u="none" strike="noStrike">
                <a:solidFill>
                  <a:srgbClr val="000000"/>
                </a:solidFill>
                <a:effectLst/>
                <a:latin typeface="Calibri" panose="020F0502020204030204" pitchFamily="34" charset="0"/>
              </a:rPr>
              <a:t>aldrig </a:t>
            </a:r>
            <a:r>
              <a:rPr lang="sv-SE" sz="1800" b="0" i="0" u="none" strike="noStrike">
                <a:solidFill>
                  <a:srgbClr val="000000"/>
                </a:solidFill>
                <a:effectLst/>
                <a:latin typeface="Calibri" panose="020F0502020204030204" pitchFamily="34" charset="0"/>
              </a:rPr>
              <a:t>att garantera täckning på enskilda platser. </a:t>
            </a:r>
          </a:p>
          <a:p>
            <a:pPr algn="l" rtl="0" fontAlgn="base">
              <a:lnSpc>
                <a:spcPts val="1657"/>
              </a:lnSpc>
              <a:spcAft>
                <a:spcPts val="800"/>
              </a:spcAft>
            </a:pPr>
            <a:r>
              <a:rPr lang="sv-SE" sz="1800" b="1" i="0" u="none" strike="noStrike">
                <a:solidFill>
                  <a:srgbClr val="000000"/>
                </a:solidFill>
                <a:effectLst/>
                <a:latin typeface="Calibri" panose="020F0502020204030204" pitchFamily="34" charset="0"/>
              </a:rPr>
              <a:t>Därför är det förbjudet att vi garanterar bra täckning</a:t>
            </a:r>
            <a:r>
              <a:rPr lang="sv-SE" sz="1800" b="0" i="0" u="none" strike="noStrike">
                <a:solidFill>
                  <a:srgbClr val="000000"/>
                </a:solidFill>
                <a:effectLst/>
                <a:latin typeface="Calibri" panose="020F0502020204030204" pitchFamily="34" charset="0"/>
              </a:rPr>
              <a:t>. Det går bra att utgå utifrån det som står på täckningskarta. Man kan tex säga: Med 3G, 4G – har ni mycket god täckning. Med 5G – har ni god täckning. Med 5G+ - har ni ingen täckning.</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pPr algn="l" rtl="0" fontAlgn="base">
              <a:lnSpc>
                <a:spcPts val="1657"/>
              </a:lnSpc>
              <a:spcAft>
                <a:spcPts val="800"/>
              </a:spcAft>
            </a:pPr>
            <a:r>
              <a:rPr lang="sv-SE" sz="1800" b="0" i="0" u="none" strike="noStrike">
                <a:solidFill>
                  <a:srgbClr val="000000"/>
                </a:solidFill>
                <a:effectLst/>
                <a:latin typeface="Calibri" panose="020F0502020204030204" pitchFamily="34" charset="0"/>
              </a:rPr>
              <a:t>Mer information hittar ni på: </a:t>
            </a:r>
            <a:r>
              <a:rPr lang="sv-SE" sz="1800" b="0" i="0" u="sng" strike="noStrike">
                <a:solidFill>
                  <a:srgbClr val="467886"/>
                </a:solidFill>
                <a:effectLst/>
                <a:latin typeface="Calibri" panose="020F0502020204030204" pitchFamily="34" charset="0"/>
                <a:hlinkClick r:id="rId2"/>
              </a:rPr>
              <a:t>https://www.tre.se/varfor-tre/tackning/tackningskarta</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endParaRPr lang="sv-SE"/>
          </a:p>
        </p:txBody>
      </p:sp>
    </p:spTree>
    <p:extLst>
      <p:ext uri="{BB962C8B-B14F-4D97-AF65-F5344CB8AC3E}">
        <p14:creationId xmlns:p14="http://schemas.microsoft.com/office/powerpoint/2010/main" val="12552731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F6D9698-AC1E-F057-EB78-1CA81608F2FB}"/>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Följande gäller vid sjukdom, semester eller något annat:</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BFCE4846-EF37-57DF-AD91-C273715113B4}"/>
              </a:ext>
            </a:extLst>
          </p:cNvPr>
          <p:cNvSpPr>
            <a:spLocks noGrp="1"/>
          </p:cNvSpPr>
          <p:nvPr>
            <p:ph idx="1"/>
          </p:nvPr>
        </p:nvSpPr>
        <p:spPr/>
        <p:txBody>
          <a:bodyPr/>
          <a:lstStyle/>
          <a:p>
            <a:pPr algn="l" rtl="0" fontAlgn="base">
              <a:lnSpc>
                <a:spcPts val="1657"/>
              </a:lnSpc>
            </a:pPr>
            <a:endParaRPr lang="sv-SE" sz="1800" b="0" i="0">
              <a:solidFill>
                <a:srgbClr val="000000"/>
              </a:solidFill>
              <a:effectLst/>
              <a:latin typeface="Calibri" panose="020F0502020204030204" pitchFamily="34" charset="0"/>
            </a:endParaRPr>
          </a:p>
          <a:p>
            <a:pPr marL="0" indent="0" algn="l" rtl="0" fontAlgn="base">
              <a:lnSpc>
                <a:spcPts val="1657"/>
              </a:lnSpc>
              <a:buNone/>
            </a:pPr>
            <a:r>
              <a:rPr lang="sv-SE" sz="1800" b="0" i="0">
                <a:solidFill>
                  <a:srgbClr val="000000"/>
                </a:solidFill>
                <a:effectLst/>
                <a:latin typeface="Calibri" panose="020F0502020204030204" pitchFamily="34" charset="0"/>
              </a:rPr>
              <a:t>Hur kommunikation ska gå till väga: </a:t>
            </a:r>
            <a:endParaRPr lang="sv-SE" b="0" i="0">
              <a:solidFill>
                <a:srgbClr val="000000"/>
              </a:solidFill>
              <a:effectLst/>
              <a:latin typeface="Segoe UI" panose="020B0502040204020203" pitchFamily="34" charset="0"/>
              <a:cs typeface="Segoe UI" panose="020B0502040204020203" pitchFamily="34" charset="0"/>
            </a:endParaRPr>
          </a:p>
          <a:p>
            <a:pPr algn="l" rtl="0" fontAlgn="base">
              <a:lnSpc>
                <a:spcPts val="1657"/>
              </a:lnSpc>
            </a:pPr>
            <a:r>
              <a:rPr lang="sv-SE" sz="1800" b="0" i="0">
                <a:solidFill>
                  <a:srgbClr val="000000"/>
                </a:solidFill>
                <a:effectLst/>
                <a:latin typeface="Calibri"/>
                <a:ea typeface="Calibri"/>
                <a:cs typeface="Calibri"/>
              </a:rPr>
              <a:t>Maila </a:t>
            </a:r>
            <a:r>
              <a:rPr lang="sv-SE" sz="1800" b="0" i="0" u="sng" strike="noStrike">
                <a:solidFill>
                  <a:srgbClr val="467886"/>
                </a:solidFill>
                <a:effectLst/>
                <a:latin typeface="Calibri"/>
                <a:ea typeface="Calibri"/>
                <a:cs typeface="Calibri"/>
                <a:hlinkClick r:id="rId2"/>
              </a:rPr>
              <a:t>sossi.gm@tillmobil.se:</a:t>
            </a:r>
            <a:r>
              <a:rPr lang="sv-SE" sz="1800" b="0" i="0">
                <a:solidFill>
                  <a:srgbClr val="000000"/>
                </a:solidFill>
                <a:effectLst/>
                <a:latin typeface="Calibri"/>
                <a:ea typeface="Calibri"/>
                <a:cs typeface="Calibri"/>
              </a:rPr>
              <a:t> </a:t>
            </a:r>
            <a:endParaRPr lang="sv-SE" b="0" i="0">
              <a:solidFill>
                <a:srgbClr val="000000"/>
              </a:solidFill>
              <a:effectLst/>
              <a:latin typeface="Calibri"/>
              <a:ea typeface="Calibri"/>
              <a:cs typeface="Calibri"/>
            </a:endParaRPr>
          </a:p>
          <a:p>
            <a:pPr marL="0" indent="0" algn="l" rtl="0" fontAlgn="base">
              <a:lnSpc>
                <a:spcPts val="1657"/>
              </a:lnSpc>
              <a:buNone/>
            </a:pPr>
            <a:r>
              <a:rPr lang="sv-SE" sz="1800" b="0" i="0">
                <a:solidFill>
                  <a:srgbClr val="000000"/>
                </a:solidFill>
                <a:effectLst/>
                <a:latin typeface="Calibri" panose="020F0502020204030204" pitchFamily="34" charset="0"/>
              </a:rPr>
              <a:t>Om du är säljledare och dina säljare inte är på plats. Vi behöver veta vem som tar hand om de pågående ärendena. </a:t>
            </a:r>
            <a:endParaRPr lang="sv-SE" sz="1800" b="0" i="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l" rtl="0" fontAlgn="base">
              <a:lnSpc>
                <a:spcPts val="1657"/>
              </a:lnSpc>
            </a:pPr>
            <a:r>
              <a:rPr lang="sv-SE" sz="1800" b="0" i="0">
                <a:solidFill>
                  <a:srgbClr val="000000"/>
                </a:solidFill>
                <a:effectLst/>
                <a:latin typeface="Calibri"/>
                <a:ea typeface="Calibri"/>
                <a:cs typeface="Calibri"/>
              </a:rPr>
              <a:t>Maila </a:t>
            </a:r>
            <a:r>
              <a:rPr lang="sv-SE" sz="1800" b="0" i="0" u="sng" strike="noStrike">
                <a:solidFill>
                  <a:srgbClr val="467886"/>
                </a:solidFill>
                <a:effectLst/>
                <a:latin typeface="Calibri"/>
                <a:ea typeface="Calibri"/>
                <a:cs typeface="Calibri"/>
                <a:hlinkClick r:id="rId3"/>
              </a:rPr>
              <a:t>dafina.morina@tillmobil.se:</a:t>
            </a:r>
            <a:r>
              <a:rPr lang="sv-SE" sz="1800" b="0" i="0">
                <a:solidFill>
                  <a:srgbClr val="000000"/>
                </a:solidFill>
                <a:effectLst/>
                <a:latin typeface="Calibri"/>
                <a:ea typeface="Calibri"/>
                <a:cs typeface="Calibri"/>
              </a:rPr>
              <a:t> </a:t>
            </a:r>
            <a:endParaRPr lang="sv-SE" b="0" i="0">
              <a:solidFill>
                <a:srgbClr val="000000"/>
              </a:solidFill>
              <a:effectLst/>
              <a:latin typeface="Calibri"/>
              <a:ea typeface="Calibri"/>
              <a:cs typeface="Calibri"/>
            </a:endParaRPr>
          </a:p>
          <a:p>
            <a:pPr marL="0" indent="0" fontAlgn="base">
              <a:lnSpc>
                <a:spcPts val="1657"/>
              </a:lnSpc>
              <a:buNone/>
            </a:pPr>
            <a:r>
              <a:rPr lang="sv-SE" sz="1800" b="0" i="0" dirty="0">
                <a:solidFill>
                  <a:srgbClr val="000000"/>
                </a:solidFill>
                <a:effectLst/>
                <a:latin typeface="Calibri"/>
                <a:ea typeface="Calibri"/>
                <a:cs typeface="Calibri"/>
              </a:rPr>
              <a:t>När konton ska öppnas </a:t>
            </a:r>
            <a:r>
              <a:rPr lang="sv-SE" sz="1800" dirty="0">
                <a:solidFill>
                  <a:srgbClr val="000000"/>
                </a:solidFill>
                <a:latin typeface="Calibri"/>
                <a:ea typeface="Calibri"/>
                <a:cs typeface="Calibri"/>
              </a:rPr>
              <a:t>och</a:t>
            </a:r>
            <a:r>
              <a:rPr lang="sv-SE" sz="1800" b="0" i="0" dirty="0">
                <a:solidFill>
                  <a:srgbClr val="000000"/>
                </a:solidFill>
                <a:effectLst/>
                <a:latin typeface="Calibri"/>
                <a:ea typeface="Calibri"/>
                <a:cs typeface="Calibri"/>
              </a:rPr>
              <a:t> avslutas. </a:t>
            </a:r>
            <a:r>
              <a:rPr lang="sv-SE" sz="1800" dirty="0">
                <a:solidFill>
                  <a:srgbClr val="000000"/>
                </a:solidFill>
                <a:latin typeface="Calibri"/>
                <a:ea typeface="Calibri"/>
                <a:cs typeface="Calibri"/>
              </a:rPr>
              <a:t>Hon ska ha det senast 24 </a:t>
            </a:r>
            <a:r>
              <a:rPr lang="sv-SE" sz="1800" err="1">
                <a:solidFill>
                  <a:srgbClr val="000000"/>
                </a:solidFill>
                <a:latin typeface="Calibri"/>
                <a:ea typeface="Calibri"/>
                <a:cs typeface="Calibri"/>
              </a:rPr>
              <a:t>tim</a:t>
            </a:r>
            <a:r>
              <a:rPr lang="sv-SE" sz="1800">
                <a:solidFill>
                  <a:srgbClr val="000000"/>
                </a:solidFill>
                <a:latin typeface="Calibri"/>
                <a:ea typeface="Calibri"/>
                <a:cs typeface="Calibri"/>
              </a:rPr>
              <a:t> innan ett konto ska öppnas.</a:t>
            </a:r>
            <a:endParaRPr lang="sv-SE" sz="1800" b="0" i="0">
              <a:solidFill>
                <a:srgbClr val="000000"/>
              </a:solidFill>
              <a:effectLst/>
              <a:latin typeface="Calibri"/>
              <a:ea typeface="Calibri"/>
              <a:cs typeface="Calibri"/>
            </a:endParaRPr>
          </a:p>
          <a:p>
            <a:pPr marL="0" indent="0" algn="l" rtl="0" fontAlgn="base">
              <a:lnSpc>
                <a:spcPts val="2005"/>
              </a:lnSpc>
              <a:buNone/>
            </a:pPr>
            <a:endParaRPr lang="sv-SE" b="0" i="0">
              <a:solidFill>
                <a:srgbClr val="000000"/>
              </a:solidFill>
              <a:effectLst/>
              <a:latin typeface="Segoe UI" panose="020B0502040204020203" pitchFamily="34" charset="0"/>
            </a:endParaRPr>
          </a:p>
          <a:p>
            <a:endParaRPr lang="sv-SE"/>
          </a:p>
        </p:txBody>
      </p:sp>
    </p:spTree>
    <p:extLst>
      <p:ext uri="{BB962C8B-B14F-4D97-AF65-F5344CB8AC3E}">
        <p14:creationId xmlns:p14="http://schemas.microsoft.com/office/powerpoint/2010/main" val="11556956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0041F0-58F5-FFD5-27CB-3D93E64C9A44}"/>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Följande gäller vid </a:t>
            </a:r>
            <a:r>
              <a:rPr lang="sv-SE" sz="2000" b="1" i="0" err="1">
                <a:solidFill>
                  <a:srgbClr val="000000"/>
                </a:solidFill>
                <a:effectLst/>
                <a:latin typeface="Calibri" panose="020F0502020204030204" pitchFamily="34" charset="0"/>
              </a:rPr>
              <a:t>eSIM</a:t>
            </a:r>
            <a:r>
              <a:rPr lang="sv-SE" sz="2000" b="1" i="0">
                <a:solidFill>
                  <a:srgbClr val="000000"/>
                </a:solidFill>
                <a:effectLst/>
                <a:latin typeface="Calibri" panose="020F0502020204030204" pitchFamily="34" charset="0"/>
              </a:rPr>
              <a:t>:</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4DB4A3D8-7FEA-3347-96BD-445DC5240AC1}"/>
              </a:ext>
            </a:extLst>
          </p:cNvPr>
          <p:cNvSpPr>
            <a:spLocks noGrp="1"/>
          </p:cNvSpPr>
          <p:nvPr>
            <p:ph idx="1"/>
          </p:nvPr>
        </p:nvSpPr>
        <p:spPr/>
        <p:txBody>
          <a:bodyPr>
            <a:normAutofit fontScale="92500"/>
          </a:bodyPr>
          <a:lstStyle/>
          <a:p>
            <a:pPr algn="l" rtl="0" fontAlgn="base">
              <a:lnSpc>
                <a:spcPts val="1569"/>
              </a:lnSpc>
              <a:spcAft>
                <a:spcPts val="800"/>
              </a:spcAft>
            </a:pPr>
            <a:r>
              <a:rPr lang="sv-SE" sz="1800" b="0" i="0" u="none" strike="noStrike">
                <a:solidFill>
                  <a:srgbClr val="000000"/>
                </a:solidFill>
                <a:effectLst/>
                <a:latin typeface="Calibri"/>
                <a:ea typeface="Calibri"/>
                <a:cs typeface="Calibri"/>
              </a:rPr>
              <a:t>Vid ansökan om </a:t>
            </a:r>
            <a:r>
              <a:rPr lang="sv-SE" sz="1800" b="0" i="0" u="none" strike="noStrike" err="1">
                <a:solidFill>
                  <a:srgbClr val="000000"/>
                </a:solidFill>
                <a:effectLst/>
                <a:latin typeface="Calibri"/>
                <a:ea typeface="Calibri"/>
                <a:cs typeface="Calibri"/>
              </a:rPr>
              <a:t>eSIM</a:t>
            </a:r>
            <a:r>
              <a:rPr lang="sv-SE" sz="1800" b="0" i="0" u="none" strike="noStrike">
                <a:solidFill>
                  <a:srgbClr val="000000"/>
                </a:solidFill>
                <a:effectLst/>
                <a:latin typeface="Calibri"/>
                <a:ea typeface="Calibri"/>
                <a:cs typeface="Calibri"/>
              </a:rPr>
              <a:t> ska du som säljare gå via din säljledare som i sin tur lägger en beställning till:</a:t>
            </a:r>
            <a:r>
              <a:rPr lang="sv-SE" sz="1800" b="0" i="0">
                <a:solidFill>
                  <a:srgbClr val="000000"/>
                </a:solidFill>
                <a:effectLst/>
                <a:latin typeface="Calibri"/>
                <a:ea typeface="Calibri"/>
                <a:cs typeface="Calibri"/>
              </a:rPr>
              <a:t> </a:t>
            </a:r>
            <a:endParaRPr lang="sv-SE" b="0" i="0">
              <a:solidFill>
                <a:srgbClr val="000000"/>
              </a:solidFill>
              <a:effectLst/>
              <a:latin typeface="Calibri"/>
              <a:ea typeface="Calibri"/>
              <a:cs typeface="Calibri"/>
            </a:endParaRPr>
          </a:p>
          <a:p>
            <a:pPr marL="0" indent="0" algn="l" rtl="0" fontAlgn="base">
              <a:lnSpc>
                <a:spcPts val="1569"/>
              </a:lnSpc>
              <a:buNone/>
            </a:pPr>
            <a:r>
              <a:rPr lang="sv-SE" sz="1800" b="0" i="0" u="sng" strike="noStrike">
                <a:solidFill>
                  <a:srgbClr val="467886"/>
                </a:solidFill>
                <a:effectLst/>
                <a:latin typeface="Calibri"/>
                <a:ea typeface="Calibri"/>
                <a:cs typeface="Calibri"/>
                <a:hlinkClick r:id="rId2"/>
              </a:rPr>
              <a:t>backoffice@tillmobil.se</a:t>
            </a:r>
            <a:r>
              <a:rPr lang="sv-SE" sz="1800" b="0" i="0" u="none" strike="noStrike">
                <a:solidFill>
                  <a:srgbClr val="000000"/>
                </a:solidFill>
                <a:effectLst/>
                <a:latin typeface="Calibri"/>
                <a:ea typeface="Calibri"/>
                <a:cs typeface="Calibri"/>
              </a:rPr>
              <a:t> med en kopia till </a:t>
            </a:r>
            <a:r>
              <a:rPr lang="sv-SE" sz="1800" b="0" i="0" u="sng" strike="noStrike">
                <a:solidFill>
                  <a:srgbClr val="467886"/>
                </a:solidFill>
                <a:effectLst/>
                <a:latin typeface="Calibri"/>
                <a:ea typeface="Calibri"/>
                <a:cs typeface="Calibri"/>
                <a:hlinkClick r:id="rId3"/>
              </a:rPr>
              <a:t>sossi.gm@tillmobil.se.</a:t>
            </a:r>
            <a:r>
              <a:rPr lang="sv-SE" sz="1800" b="0" i="0">
                <a:solidFill>
                  <a:srgbClr val="000000"/>
                </a:solidFill>
                <a:effectLst/>
                <a:latin typeface="Calibri"/>
                <a:ea typeface="Calibri"/>
                <a:cs typeface="Calibri"/>
              </a:rPr>
              <a:t> </a:t>
            </a:r>
          </a:p>
          <a:p>
            <a:pPr marL="0" indent="0" algn="l" rtl="0" fontAlgn="base">
              <a:lnSpc>
                <a:spcPts val="1569"/>
              </a:lnSpc>
              <a:buNone/>
            </a:pPr>
            <a:endParaRPr lang="sv-SE" sz="1800" b="0" i="0">
              <a:solidFill>
                <a:srgbClr val="000000"/>
              </a:solidFill>
              <a:effectLst/>
              <a:latin typeface="Calibri" panose="020F0502020204030204" pitchFamily="34" charset="0"/>
            </a:endParaRPr>
          </a:p>
          <a:p>
            <a:pPr algn="l" rtl="0" fontAlgn="base">
              <a:lnSpc>
                <a:spcPts val="1569"/>
              </a:lnSpc>
              <a:spcAft>
                <a:spcPts val="800"/>
              </a:spcAft>
            </a:pPr>
            <a:r>
              <a:rPr lang="sv-SE" sz="1800" b="0" i="0" u="none" strike="noStrike">
                <a:solidFill>
                  <a:srgbClr val="000000"/>
                </a:solidFill>
                <a:effectLst/>
                <a:latin typeface="Calibri"/>
                <a:ea typeface="Calibri"/>
                <a:cs typeface="Calibri"/>
              </a:rPr>
              <a:t>Vi lägger ett högt förtroende kring att det här sköts snyggt och har därav följande krav.</a:t>
            </a:r>
            <a:r>
              <a:rPr lang="sv-SE" sz="1800" b="0" i="0">
                <a:solidFill>
                  <a:srgbClr val="000000"/>
                </a:solidFill>
                <a:effectLst/>
                <a:latin typeface="Calibri"/>
                <a:ea typeface="Calibri"/>
                <a:cs typeface="Calibri"/>
              </a:rPr>
              <a:t> </a:t>
            </a:r>
            <a:endParaRPr lang="sv-SE" b="0" i="0">
              <a:solidFill>
                <a:srgbClr val="000000"/>
              </a:solidFill>
              <a:effectLst/>
              <a:latin typeface="Calibri"/>
              <a:ea typeface="Calibri"/>
              <a:cs typeface="Calibri"/>
            </a:endParaRPr>
          </a:p>
          <a:p>
            <a:pPr marL="0" indent="0" algn="l" rtl="0" fontAlgn="base">
              <a:lnSpc>
                <a:spcPts val="1569"/>
              </a:lnSpc>
              <a:spcAft>
                <a:spcPts val="800"/>
              </a:spcAft>
              <a:buNone/>
            </a:pPr>
            <a:r>
              <a:rPr lang="sv-SE" sz="1800" b="1" i="0" u="sng">
                <a:solidFill>
                  <a:srgbClr val="000000"/>
                </a:solidFill>
                <a:effectLst/>
                <a:latin typeface="Calibri"/>
                <a:ea typeface="Calibri"/>
                <a:cs typeface="Calibri"/>
              </a:rPr>
              <a:t>I slutet av varje SMS så ska ni ha med:</a:t>
            </a:r>
            <a:r>
              <a:rPr lang="sv-SE" sz="1800" b="0" i="0">
                <a:solidFill>
                  <a:srgbClr val="000000"/>
                </a:solidFill>
                <a:effectLst/>
                <a:latin typeface="Calibri"/>
                <a:ea typeface="Calibri"/>
                <a:cs typeface="Calibri"/>
              </a:rPr>
              <a:t> </a:t>
            </a:r>
            <a:endParaRPr lang="sv-SE" b="0" i="0">
              <a:solidFill>
                <a:srgbClr val="000000"/>
              </a:solidFill>
              <a:effectLst/>
              <a:latin typeface="Calibri"/>
              <a:ea typeface="Calibri"/>
              <a:cs typeface="Calibri"/>
            </a:endParaRPr>
          </a:p>
          <a:p>
            <a:pPr marL="0" indent="0" algn="l" rtl="0" fontAlgn="base">
              <a:lnSpc>
                <a:spcPts val="1569"/>
              </a:lnSpc>
              <a:spcAft>
                <a:spcPts val="800"/>
              </a:spcAft>
              <a:buNone/>
            </a:pPr>
            <a:r>
              <a:rPr lang="sv-SE" sz="1800" b="0" i="0" u="none" strike="noStrike">
                <a:solidFill>
                  <a:srgbClr val="000000"/>
                </a:solidFill>
                <a:effectLst/>
                <a:latin typeface="Calibri" panose="020F0502020204030204" pitchFamily="34" charset="0"/>
              </a:rPr>
              <a:t>''Med vänlig hälsning,</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cs typeface="Segoe UI" panose="020B0502040204020203" pitchFamily="34" charset="0"/>
            </a:endParaRPr>
          </a:p>
          <a:p>
            <a:pPr marL="0" indent="0" algn="l" rtl="0" fontAlgn="base">
              <a:lnSpc>
                <a:spcPts val="1569"/>
              </a:lnSpc>
              <a:spcAft>
                <a:spcPts val="800"/>
              </a:spcAft>
              <a:buNone/>
            </a:pPr>
            <a:r>
              <a:rPr lang="sv-SE" sz="1800" b="0" i="0" u="none" strike="noStrike">
                <a:solidFill>
                  <a:srgbClr val="000000"/>
                </a:solidFill>
                <a:effectLst/>
                <a:latin typeface="Calibri" panose="020F0502020204030204" pitchFamily="34" charset="0"/>
              </a:rPr>
              <a:t>Namn, Tillmobil i Norden AB''</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cs typeface="Segoe UI" panose="020B0502040204020203" pitchFamily="34" charset="0"/>
            </a:endParaRPr>
          </a:p>
          <a:p>
            <a:pPr algn="l" rtl="0" fontAlgn="base">
              <a:lnSpc>
                <a:spcPts val="1569"/>
              </a:lnSpc>
              <a:spcAft>
                <a:spcPts val="800"/>
              </a:spcAft>
            </a:pPr>
            <a:r>
              <a:rPr lang="sv-SE" sz="1800" b="0" i="0" u="none" strike="noStrike">
                <a:solidFill>
                  <a:srgbClr val="000000"/>
                </a:solidFill>
                <a:effectLst/>
                <a:latin typeface="Calibri"/>
                <a:ea typeface="Calibri"/>
                <a:cs typeface="Calibri"/>
              </a:rPr>
              <a:t>Se alltid till att upprätthålla samma kvalité och direktiv som getts samt förväntas vid muntligt samtal. </a:t>
            </a:r>
            <a:r>
              <a:rPr lang="sv-SE" sz="1800" b="1" i="0" u="none" strike="noStrike">
                <a:solidFill>
                  <a:srgbClr val="000000"/>
                </a:solidFill>
                <a:effectLst/>
                <a:latin typeface="Calibri"/>
                <a:ea typeface="Calibri"/>
                <a:cs typeface="Calibri"/>
              </a:rPr>
              <a:t>Skulle det här inte följas kommer vi ta bort E-SIM från berörd säljare med omedelbar verkan.</a:t>
            </a:r>
            <a:r>
              <a:rPr lang="sv-SE" sz="1800" b="0" i="0">
                <a:solidFill>
                  <a:srgbClr val="000000"/>
                </a:solidFill>
                <a:effectLst/>
                <a:latin typeface="Calibri"/>
                <a:ea typeface="Calibri"/>
                <a:cs typeface="Calibri"/>
              </a:rPr>
              <a:t> </a:t>
            </a:r>
            <a:endParaRPr lang="sv-SE" b="0" i="0">
              <a:solidFill>
                <a:srgbClr val="000000"/>
              </a:solidFill>
              <a:effectLst/>
              <a:latin typeface="Calibri"/>
              <a:ea typeface="Calibri"/>
              <a:cs typeface="Calibri"/>
            </a:endParaRPr>
          </a:p>
          <a:p>
            <a:endParaRPr lang="sv-SE"/>
          </a:p>
        </p:txBody>
      </p:sp>
    </p:spTree>
    <p:extLst>
      <p:ext uri="{BB962C8B-B14F-4D97-AF65-F5344CB8AC3E}">
        <p14:creationId xmlns:p14="http://schemas.microsoft.com/office/powerpoint/2010/main" val="19933086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35" name="Rectangle 1034">
            <a:extLst>
              <a:ext uri="{FF2B5EF4-FFF2-40B4-BE49-F238E27FC236}">
                <a16:creationId xmlns:a16="http://schemas.microsoft.com/office/drawing/2014/main" id="{C7157C7B-5BD6-404A-9073-673C1198EF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Rectangle 1036">
            <a:extLst>
              <a:ext uri="{FF2B5EF4-FFF2-40B4-BE49-F238E27FC236}">
                <a16:creationId xmlns:a16="http://schemas.microsoft.com/office/drawing/2014/main" id="{244BC347-8964-476D-89D3-92BAE6D56F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cxnSp>
        <p:nvCxnSpPr>
          <p:cNvPr id="1039" name="Straight Connector 1038">
            <a:extLst>
              <a:ext uri="{FF2B5EF4-FFF2-40B4-BE49-F238E27FC236}">
                <a16:creationId xmlns:a16="http://schemas.microsoft.com/office/drawing/2014/main" id="{A528BB2E-BE2B-416D-A6B3-28D6574248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4183161"/>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Rubrik 1">
            <a:extLst>
              <a:ext uri="{FF2B5EF4-FFF2-40B4-BE49-F238E27FC236}">
                <a16:creationId xmlns:a16="http://schemas.microsoft.com/office/drawing/2014/main" id="{63DB8C9D-7DEE-A434-94F9-435C441F3D7D}"/>
              </a:ext>
            </a:extLst>
          </p:cNvPr>
          <p:cNvSpPr>
            <a:spLocks noGrp="1"/>
          </p:cNvSpPr>
          <p:nvPr>
            <p:ph type="title"/>
          </p:nvPr>
        </p:nvSpPr>
        <p:spPr>
          <a:xfrm>
            <a:off x="164892" y="2082800"/>
            <a:ext cx="4558783" cy="2085578"/>
          </a:xfrm>
        </p:spPr>
        <p:txBody>
          <a:bodyPr anchor="b">
            <a:normAutofit/>
          </a:bodyPr>
          <a:lstStyle/>
          <a:p>
            <a:r>
              <a:rPr lang="sv-SE" b="1" i="0">
                <a:effectLst/>
                <a:latin typeface="Calibri" panose="020F0502020204030204" pitchFamily="34" charset="0"/>
              </a:rPr>
              <a:t>Följande gäller vid mailsignatur:</a:t>
            </a:r>
            <a:r>
              <a:rPr lang="sv-SE" b="0" i="0">
                <a:effectLst/>
                <a:latin typeface="Calibri" panose="020F0502020204030204" pitchFamily="34" charset="0"/>
              </a:rPr>
              <a:t> </a:t>
            </a:r>
            <a:endParaRPr lang="sv-SE"/>
          </a:p>
        </p:txBody>
      </p:sp>
      <p:sp>
        <p:nvSpPr>
          <p:cNvPr id="3" name="Platshållare för innehåll 2">
            <a:extLst>
              <a:ext uri="{FF2B5EF4-FFF2-40B4-BE49-F238E27FC236}">
                <a16:creationId xmlns:a16="http://schemas.microsoft.com/office/drawing/2014/main" id="{89C7BB1D-A6E4-FC95-EAE5-4EBBA5916DE1}"/>
              </a:ext>
            </a:extLst>
          </p:cNvPr>
          <p:cNvSpPr>
            <a:spLocks noGrp="1"/>
          </p:cNvSpPr>
          <p:nvPr>
            <p:ph idx="1"/>
          </p:nvPr>
        </p:nvSpPr>
        <p:spPr>
          <a:xfrm>
            <a:off x="5040223" y="798974"/>
            <a:ext cx="6014631" cy="2544048"/>
          </a:xfrm>
        </p:spPr>
        <p:txBody>
          <a:bodyPr>
            <a:normAutofit/>
          </a:bodyPr>
          <a:lstStyle/>
          <a:p>
            <a:pPr rtl="0" fontAlgn="base">
              <a:lnSpc>
                <a:spcPct val="110000"/>
              </a:lnSpc>
              <a:spcAft>
                <a:spcPts val="800"/>
              </a:spcAft>
            </a:pPr>
            <a:endParaRPr lang="sv-SE" sz="1700" b="1" i="0" u="none" strike="noStrike">
              <a:effectLst/>
              <a:latin typeface="Calibri" panose="020F0502020204030204" pitchFamily="34" charset="0"/>
            </a:endParaRPr>
          </a:p>
          <a:p>
            <a:pPr rtl="0" fontAlgn="base">
              <a:lnSpc>
                <a:spcPct val="110000"/>
              </a:lnSpc>
              <a:spcAft>
                <a:spcPts val="800"/>
              </a:spcAft>
            </a:pPr>
            <a:r>
              <a:rPr lang="sv-SE" sz="1700" b="1" i="0" u="none" strike="noStrike">
                <a:effectLst/>
                <a:latin typeface="Calibri" panose="020F0502020204030204" pitchFamily="34" charset="0"/>
              </a:rPr>
              <a:t>Ni får inte endast ha Tre Företag eller någon annan operatör som signatur! </a:t>
            </a:r>
            <a:r>
              <a:rPr lang="sv-SE" sz="1700" b="0" i="0">
                <a:effectLst/>
                <a:latin typeface="Calibri" panose="020F0502020204030204" pitchFamily="34" charset="0"/>
              </a:rPr>
              <a:t> </a:t>
            </a:r>
            <a:endParaRPr lang="sv-SE" sz="1700" b="0" i="0">
              <a:effectLst/>
              <a:latin typeface="Segoe UI" panose="020B0502040204020203" pitchFamily="34" charset="0"/>
            </a:endParaRPr>
          </a:p>
          <a:p>
            <a:pPr rtl="0" fontAlgn="base">
              <a:lnSpc>
                <a:spcPct val="110000"/>
              </a:lnSpc>
              <a:spcAft>
                <a:spcPts val="800"/>
              </a:spcAft>
            </a:pPr>
            <a:r>
              <a:rPr lang="sv-SE" sz="1700" b="0" i="0" u="none" strike="noStrike">
                <a:effectLst/>
                <a:latin typeface="Calibri" panose="020F0502020204030204" pitchFamily="34" charset="0"/>
              </a:rPr>
              <a:t>Ni får självfallet förklara att det rör sig om tjänster/abonnemang hos specifik operatör men </a:t>
            </a:r>
            <a:r>
              <a:rPr lang="sv-SE" sz="1700" b="1" i="0" u="none" strike="noStrike">
                <a:effectLst/>
                <a:latin typeface="Calibri" panose="020F0502020204030204" pitchFamily="34" charset="0"/>
              </a:rPr>
              <a:t>aldrig </a:t>
            </a:r>
            <a:r>
              <a:rPr lang="sv-SE" sz="1700" b="0" i="0" u="none" strike="noStrike">
                <a:effectLst/>
                <a:latin typeface="Calibri" panose="020F0502020204030204" pitchFamily="34" charset="0"/>
              </a:rPr>
              <a:t>få det att låta som ni jobbar direkt hos operatören.</a:t>
            </a:r>
            <a:r>
              <a:rPr lang="sv-SE" sz="1700" b="0" i="0">
                <a:effectLst/>
                <a:latin typeface="Calibri" panose="020F0502020204030204" pitchFamily="34" charset="0"/>
              </a:rPr>
              <a:t> </a:t>
            </a:r>
          </a:p>
          <a:p>
            <a:pPr rtl="0" fontAlgn="base">
              <a:lnSpc>
                <a:spcPct val="110000"/>
              </a:lnSpc>
              <a:spcAft>
                <a:spcPts val="800"/>
              </a:spcAft>
            </a:pPr>
            <a:endParaRPr lang="sv-SE" sz="1700" b="0" i="0">
              <a:effectLst/>
              <a:latin typeface="Segoe UI" panose="020B0502040204020203" pitchFamily="34" charset="0"/>
            </a:endParaRPr>
          </a:p>
          <a:p>
            <a:pPr>
              <a:lnSpc>
                <a:spcPct val="110000"/>
              </a:lnSpc>
            </a:pPr>
            <a:endParaRPr lang="sv-SE" sz="1700"/>
          </a:p>
        </p:txBody>
      </p:sp>
      <p:pic>
        <p:nvPicPr>
          <p:cNvPr id="1030" name="Picture 6" descr="Tillmobil Logo">
            <a:hlinkClick r:id="rId2" tooltip="https://tillmobil.se/"/>
            <a:extLst>
              <a:ext uri="{FF2B5EF4-FFF2-40B4-BE49-F238E27FC236}">
                <a16:creationId xmlns:a16="http://schemas.microsoft.com/office/drawing/2014/main" id="{C486EDCF-E144-38E9-BBC5-6F4EEC61D72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041969" y="3936866"/>
            <a:ext cx="6012885" cy="126270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040">
            <a:extLst>
              <a:ext uri="{FF2B5EF4-FFF2-40B4-BE49-F238E27FC236}">
                <a16:creationId xmlns:a16="http://schemas.microsoft.com/office/drawing/2014/main" id="{5970D13F-8358-42A9-9237-91B5B4DDA4B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043" name="Straight Connector 1042">
            <a:extLst>
              <a:ext uri="{FF2B5EF4-FFF2-40B4-BE49-F238E27FC236}">
                <a16:creationId xmlns:a16="http://schemas.microsoft.com/office/drawing/2014/main" id="{06BFB317-A03A-48CB-B03E-4504961FA02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83848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22F9502-AAB8-054D-A4AA-13D6F7DEE603}"/>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Följande gäller vid tagg av kunder:</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FE90CD0C-FDEC-E5E4-1844-03777E97A177}"/>
              </a:ext>
            </a:extLst>
          </p:cNvPr>
          <p:cNvSpPr>
            <a:spLocks noGrp="1"/>
          </p:cNvSpPr>
          <p:nvPr>
            <p:ph idx="1"/>
          </p:nvPr>
        </p:nvSpPr>
        <p:spPr/>
        <p:txBody>
          <a:bodyPr/>
          <a:lstStyle/>
          <a:p>
            <a:pPr algn="l" rtl="0" fontAlgn="base">
              <a:lnSpc>
                <a:spcPts val="1569"/>
              </a:lnSpc>
              <a:spcAft>
                <a:spcPts val="800"/>
              </a:spcAft>
            </a:pPr>
            <a:endParaRPr lang="sv-SE" sz="1800" b="0" i="0" u="none" strike="noStrike">
              <a:solidFill>
                <a:srgbClr val="000000"/>
              </a:solidFill>
              <a:effectLst/>
              <a:latin typeface="Calibri" panose="020F0502020204030204" pitchFamily="34" charset="0"/>
            </a:endParaRPr>
          </a:p>
          <a:p>
            <a:r>
              <a:rPr lang="sv-SE" sz="1800" b="0" i="0" u="none" strike="noStrike">
                <a:solidFill>
                  <a:srgbClr val="000000"/>
                </a:solidFill>
                <a:effectLst/>
                <a:latin typeface="Calibri"/>
                <a:ea typeface="Calibri"/>
                <a:cs typeface="Calibri"/>
              </a:rPr>
              <a:t>En befintlig kund som har 10+ anställda på företaget ska det </a:t>
            </a:r>
            <a:r>
              <a:rPr lang="sv-SE" sz="1800" b="1" i="0" u="none" strike="noStrike">
                <a:solidFill>
                  <a:srgbClr val="000000"/>
                </a:solidFill>
                <a:effectLst/>
                <a:latin typeface="Calibri"/>
                <a:ea typeface="Calibri"/>
                <a:cs typeface="Calibri"/>
              </a:rPr>
              <a:t>endast </a:t>
            </a:r>
            <a:r>
              <a:rPr lang="sv-SE" sz="1800" b="0" i="0" u="none" strike="noStrike">
                <a:solidFill>
                  <a:srgbClr val="000000"/>
                </a:solidFill>
                <a:effectLst/>
                <a:latin typeface="Calibri"/>
                <a:ea typeface="Calibri"/>
                <a:cs typeface="Calibri"/>
              </a:rPr>
              <a:t>göras en affär om man träffar eller har ett digitalt möte med kunden. </a:t>
            </a:r>
            <a:r>
              <a:rPr lang="sv-SE" sz="1800">
                <a:solidFill>
                  <a:srgbClr val="000000"/>
                </a:solidFill>
                <a:latin typeface="Calibri"/>
                <a:ea typeface="Calibri"/>
                <a:cs typeface="Calibri"/>
              </a:rPr>
              <a:t>Detta </a:t>
            </a:r>
            <a:r>
              <a:rPr lang="sv-SE" sz="1800" b="0" i="0" u="none" strike="noStrike">
                <a:solidFill>
                  <a:srgbClr val="000000"/>
                </a:solidFill>
                <a:effectLst/>
                <a:latin typeface="Calibri"/>
                <a:ea typeface="Calibri"/>
                <a:cs typeface="Calibri"/>
              </a:rPr>
              <a:t>gäller </a:t>
            </a:r>
            <a:r>
              <a:rPr lang="sv-SE" sz="1800">
                <a:solidFill>
                  <a:srgbClr val="000000"/>
                </a:solidFill>
                <a:latin typeface="Calibri"/>
                <a:ea typeface="Calibri"/>
                <a:cs typeface="Calibri"/>
              </a:rPr>
              <a:t>vid förlängning av abonnemang</a:t>
            </a:r>
            <a:r>
              <a:rPr lang="sv-SE" sz="1800" b="0" i="0" u="none" strike="noStrike">
                <a:solidFill>
                  <a:srgbClr val="000000"/>
                </a:solidFill>
                <a:effectLst/>
                <a:latin typeface="Calibri"/>
                <a:ea typeface="Calibri"/>
                <a:cs typeface="Calibri"/>
              </a:rPr>
              <a:t>, </a:t>
            </a:r>
            <a:r>
              <a:rPr lang="sv-SE" sz="1800">
                <a:solidFill>
                  <a:srgbClr val="000000"/>
                </a:solidFill>
                <a:latin typeface="Calibri"/>
                <a:ea typeface="Calibri"/>
                <a:cs typeface="Calibri"/>
              </a:rPr>
              <a:t>ej </a:t>
            </a:r>
            <a:r>
              <a:rPr lang="sv-SE" sz="1800" err="1">
                <a:solidFill>
                  <a:srgbClr val="000000"/>
                </a:solidFill>
                <a:latin typeface="Calibri"/>
                <a:ea typeface="Calibri"/>
                <a:cs typeface="Calibri"/>
              </a:rPr>
              <a:t>nyteck</a:t>
            </a:r>
            <a:r>
              <a:rPr lang="sv-SE" sz="1800" b="0" i="0" u="none" strike="noStrike">
                <a:solidFill>
                  <a:srgbClr val="000000"/>
                </a:solidFill>
                <a:effectLst/>
                <a:latin typeface="Calibri"/>
                <a:ea typeface="Calibri"/>
                <a:cs typeface="Calibri"/>
              </a:rPr>
              <a:t>.</a:t>
            </a:r>
            <a:r>
              <a:rPr lang="sv-SE" sz="1800">
                <a:solidFill>
                  <a:srgbClr val="000000"/>
                </a:solidFill>
                <a:latin typeface="Calibri"/>
                <a:ea typeface="Calibri"/>
                <a:cs typeface="Calibri"/>
              </a:rPr>
              <a:t> </a:t>
            </a:r>
            <a:endParaRPr lang="sv-SE" sz="1800" b="0" i="0">
              <a:solidFill>
                <a:srgbClr val="000000"/>
              </a:solidFill>
              <a:effectLst/>
              <a:latin typeface="Calibri"/>
              <a:ea typeface="Calibri"/>
              <a:cs typeface="Calibri"/>
            </a:endParaRPr>
          </a:p>
          <a:p>
            <a:pPr algn="l"/>
            <a:r>
              <a:rPr lang="sv-SE" sz="1800" b="0" i="0" u="none" strike="noStrike">
                <a:solidFill>
                  <a:srgbClr val="000000"/>
                </a:solidFill>
                <a:effectLst/>
                <a:latin typeface="Calibri"/>
                <a:ea typeface="Calibri"/>
                <a:cs typeface="Calibri"/>
              </a:rPr>
              <a:t>Eftersom ni blir kundens nya kontaktperson är det </a:t>
            </a:r>
            <a:r>
              <a:rPr lang="sv-SE" sz="1800" b="1" i="0" u="none" strike="noStrike">
                <a:solidFill>
                  <a:srgbClr val="000000"/>
                </a:solidFill>
                <a:effectLst/>
                <a:latin typeface="Calibri"/>
                <a:ea typeface="Calibri"/>
                <a:cs typeface="Calibri"/>
              </a:rPr>
              <a:t>viktigt att alltid följa upp</a:t>
            </a:r>
            <a:r>
              <a:rPr lang="sv-SE" sz="1800" b="0" i="0" u="none" strike="noStrike">
                <a:solidFill>
                  <a:srgbClr val="000000"/>
                </a:solidFill>
                <a:effectLst/>
                <a:latin typeface="Calibri"/>
                <a:ea typeface="Calibri"/>
                <a:cs typeface="Calibri"/>
              </a:rPr>
              <a:t> med den relation ni har utlovat</a:t>
            </a:r>
            <a:endParaRPr lang="sv-SE" sz="1800">
              <a:latin typeface="Calibri"/>
              <a:ea typeface="Calibri"/>
              <a:cs typeface="Calibri"/>
            </a:endParaRPr>
          </a:p>
          <a:p>
            <a:pPr>
              <a:lnSpc>
                <a:spcPts val="1569"/>
              </a:lnSpc>
              <a:spcAft>
                <a:spcPts val="800"/>
              </a:spcAft>
            </a:pPr>
            <a:endParaRPr lang="sv-SE" sz="1800">
              <a:latin typeface="Calibri"/>
              <a:ea typeface="Calibri"/>
              <a:cs typeface="Calibri"/>
            </a:endParaRPr>
          </a:p>
        </p:txBody>
      </p:sp>
    </p:spTree>
    <p:extLst>
      <p:ext uri="{BB962C8B-B14F-4D97-AF65-F5344CB8AC3E}">
        <p14:creationId xmlns:p14="http://schemas.microsoft.com/office/powerpoint/2010/main" val="33026314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A95256-70D8-6CE9-9905-23C08F6F3200}"/>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Följande gäller vid BID av kunder:</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4BFE48CE-F8D7-E62F-B7A7-853306E75A9F}"/>
              </a:ext>
            </a:extLst>
          </p:cNvPr>
          <p:cNvSpPr>
            <a:spLocks noGrp="1"/>
          </p:cNvSpPr>
          <p:nvPr>
            <p:ph idx="1"/>
          </p:nvPr>
        </p:nvSpPr>
        <p:spPr/>
        <p:txBody>
          <a:bodyPr/>
          <a:lstStyle/>
          <a:p>
            <a:pPr marL="0" indent="0" algn="l" rtl="0" fontAlgn="base">
              <a:lnSpc>
                <a:spcPts val="1569"/>
              </a:lnSpc>
              <a:spcAft>
                <a:spcPts val="800"/>
              </a:spcAft>
              <a:buNone/>
            </a:pPr>
            <a:r>
              <a:rPr lang="sv-SE" sz="1600" b="0" i="0" u="none" strike="noStrike">
                <a:solidFill>
                  <a:srgbClr val="000000"/>
                </a:solidFill>
                <a:effectLst/>
                <a:latin typeface="Calibri"/>
                <a:ea typeface="Calibri"/>
                <a:cs typeface="Calibri"/>
              </a:rPr>
              <a:t>Om ni önskar </a:t>
            </a:r>
            <a:r>
              <a:rPr lang="sv-SE" sz="1600" b="0" i="0" u="none" strike="noStrike" err="1">
                <a:solidFill>
                  <a:srgbClr val="000000"/>
                </a:solidFill>
                <a:effectLst/>
                <a:latin typeface="Calibri"/>
                <a:ea typeface="Calibri"/>
                <a:cs typeface="Calibri"/>
              </a:rPr>
              <a:t>bidda</a:t>
            </a:r>
            <a:r>
              <a:rPr lang="sv-SE" sz="1600" b="0" i="0" u="none" strike="noStrike">
                <a:solidFill>
                  <a:srgbClr val="000000"/>
                </a:solidFill>
                <a:effectLst/>
                <a:latin typeface="Calibri"/>
                <a:ea typeface="Calibri"/>
                <a:cs typeface="Calibri"/>
              </a:rPr>
              <a:t> en kund vid försäljning av 10+ abonnemang, dvs ge kunder bättre förmåner som FCA180, så ska detta skickas in till oss på Back Office innan orderläggning:</a:t>
            </a:r>
            <a:r>
              <a:rPr lang="sv-SE" sz="1600" b="0" i="0">
                <a:solidFill>
                  <a:srgbClr val="000000"/>
                </a:solidFill>
                <a:effectLst/>
                <a:latin typeface="Calibri"/>
                <a:ea typeface="Calibri"/>
                <a:cs typeface="Calibri"/>
              </a:rPr>
              <a:t> </a:t>
            </a:r>
          </a:p>
          <a:p>
            <a:pPr algn="l" rtl="0" fontAlgn="base">
              <a:lnSpc>
                <a:spcPts val="1569"/>
              </a:lnSpc>
              <a:buFont typeface="Arial" panose="020B0604020202020204" pitchFamily="34" charset="0"/>
              <a:buChar char="•"/>
            </a:pPr>
            <a:r>
              <a:rPr lang="sv-SE" sz="1600" b="0" i="0" u="sng" strike="noStrike">
                <a:solidFill>
                  <a:srgbClr val="467886"/>
                </a:solidFill>
                <a:effectLst/>
                <a:latin typeface="Calibri"/>
                <a:ea typeface="Calibri"/>
                <a:cs typeface="Calibri"/>
                <a:hlinkClick r:id="rId2"/>
              </a:rPr>
              <a:t>dafina.morina@tillmobil.se</a:t>
            </a:r>
            <a:r>
              <a:rPr lang="sv-SE" sz="1600" b="0" i="0">
                <a:solidFill>
                  <a:srgbClr val="000000"/>
                </a:solidFill>
                <a:effectLst/>
                <a:latin typeface="Calibri"/>
                <a:ea typeface="Calibri"/>
                <a:cs typeface="Calibri"/>
              </a:rPr>
              <a:t> </a:t>
            </a:r>
          </a:p>
          <a:p>
            <a:pPr algn="l" rtl="0" fontAlgn="base">
              <a:lnSpc>
                <a:spcPts val="1569"/>
              </a:lnSpc>
              <a:buFont typeface="Arial" panose="020B0604020202020204" pitchFamily="34" charset="0"/>
              <a:buChar char="•"/>
            </a:pPr>
            <a:r>
              <a:rPr lang="sv-SE" sz="1600" b="0" i="0" u="sng" strike="noStrike">
                <a:solidFill>
                  <a:srgbClr val="467886"/>
                </a:solidFill>
                <a:effectLst/>
                <a:latin typeface="Calibri"/>
                <a:ea typeface="Calibri"/>
                <a:cs typeface="Calibri"/>
                <a:hlinkClick r:id="rId3"/>
              </a:rPr>
              <a:t>ella.bramme@tillmobil.se</a:t>
            </a:r>
            <a:r>
              <a:rPr lang="sv-SE" sz="1600" b="0" i="0">
                <a:solidFill>
                  <a:srgbClr val="000000"/>
                </a:solidFill>
                <a:effectLst/>
                <a:latin typeface="Calibri"/>
                <a:ea typeface="Calibri"/>
                <a:cs typeface="Calibri"/>
              </a:rPr>
              <a:t> </a:t>
            </a:r>
          </a:p>
          <a:p>
            <a:pPr algn="l" rtl="0" fontAlgn="base">
              <a:lnSpc>
                <a:spcPts val="1569"/>
              </a:lnSpc>
              <a:buFont typeface="Arial" panose="020B0604020202020204" pitchFamily="34" charset="0"/>
              <a:buChar char="•"/>
            </a:pPr>
            <a:r>
              <a:rPr lang="sv-SE" sz="1600" b="0" i="0" u="sng" strike="noStrike">
                <a:solidFill>
                  <a:srgbClr val="467886"/>
                </a:solidFill>
                <a:effectLst/>
                <a:latin typeface="Calibri"/>
                <a:ea typeface="Calibri"/>
                <a:cs typeface="Calibri"/>
                <a:hlinkClick r:id="rId4"/>
              </a:rPr>
              <a:t>nina.karat@tillmobil.se</a:t>
            </a:r>
            <a:r>
              <a:rPr lang="sv-SE" sz="1600" b="0" i="0">
                <a:solidFill>
                  <a:srgbClr val="000000"/>
                </a:solidFill>
                <a:effectLst/>
                <a:latin typeface="Calibri"/>
                <a:ea typeface="Calibri"/>
                <a:cs typeface="Calibri"/>
              </a:rPr>
              <a:t> </a:t>
            </a:r>
          </a:p>
          <a:p>
            <a:pPr>
              <a:lnSpc>
                <a:spcPts val="1569"/>
              </a:lnSpc>
            </a:pPr>
            <a:r>
              <a:rPr lang="sv-SE" sz="1600">
                <a:latin typeface="Calibri"/>
                <a:ea typeface="Calibri"/>
                <a:cs typeface="Calibri"/>
              </a:rPr>
              <a:t>Kopia till </a:t>
            </a:r>
            <a:r>
              <a:rPr lang="sv-SE" sz="1600">
                <a:latin typeface="Calibri"/>
                <a:ea typeface="Calibri"/>
                <a:cs typeface="Calibri"/>
                <a:hlinkClick r:id="rId5"/>
              </a:rPr>
              <a:t>sossi.gm@tillmobil.se</a:t>
            </a:r>
            <a:r>
              <a:rPr lang="sv-SE" sz="1600">
                <a:latin typeface="Calibri"/>
                <a:ea typeface="Calibri"/>
                <a:cs typeface="Calibri"/>
              </a:rPr>
              <a:t> </a:t>
            </a:r>
          </a:p>
          <a:p>
            <a:endParaRPr lang="sv-SE"/>
          </a:p>
        </p:txBody>
      </p:sp>
    </p:spTree>
    <p:extLst>
      <p:ext uri="{BB962C8B-B14F-4D97-AF65-F5344CB8AC3E}">
        <p14:creationId xmlns:p14="http://schemas.microsoft.com/office/powerpoint/2010/main" val="21839767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A02A7812-70C4-0E27-8F31-80B6F04F6D08}"/>
              </a:ext>
            </a:extLst>
          </p:cNvPr>
          <p:cNvSpPr>
            <a:spLocks noGrp="1"/>
          </p:cNvSpPr>
          <p:nvPr>
            <p:ph idx="1"/>
          </p:nvPr>
        </p:nvSpPr>
        <p:spPr/>
        <p:txBody>
          <a:bodyPr/>
          <a:lstStyle/>
          <a:p>
            <a:pPr algn="l" rtl="0" fontAlgn="base">
              <a:lnSpc>
                <a:spcPts val="1569"/>
              </a:lnSpc>
              <a:spcAft>
                <a:spcPts val="800"/>
              </a:spcAft>
            </a:pPr>
            <a:r>
              <a:rPr lang="sv-SE" sz="1800" b="0" i="0" u="none" strike="noStrike">
                <a:solidFill>
                  <a:srgbClr val="000000"/>
                </a:solidFill>
                <a:effectLst/>
                <a:latin typeface="Calibri"/>
                <a:ea typeface="Calibri"/>
                <a:cs typeface="Calibri"/>
              </a:rPr>
              <a:t>När ni skickar en förfrågan om BID på mail så ska det se ut som nedan exempel:</a:t>
            </a:r>
            <a:r>
              <a:rPr lang="sv-SE" sz="1800" b="0" i="0">
                <a:solidFill>
                  <a:srgbClr val="000000"/>
                </a:solidFill>
                <a:effectLst/>
                <a:latin typeface="Calibri"/>
                <a:ea typeface="Calibri"/>
                <a:cs typeface="Calibri"/>
              </a:rPr>
              <a:t> </a:t>
            </a:r>
            <a:endParaRPr lang="sv-SE" b="0" i="0">
              <a:solidFill>
                <a:srgbClr val="000000"/>
              </a:solidFill>
              <a:effectLst/>
              <a:latin typeface="Calibri"/>
              <a:ea typeface="Calibri"/>
              <a:cs typeface="Calibri"/>
            </a:endParaRPr>
          </a:p>
          <a:p>
            <a:pPr marL="0" indent="0" algn="l" rtl="0" fontAlgn="base">
              <a:lnSpc>
                <a:spcPts val="1569"/>
              </a:lnSpc>
              <a:spcAft>
                <a:spcPts val="800"/>
              </a:spcAft>
              <a:buNone/>
            </a:pPr>
            <a:r>
              <a:rPr lang="sv-SE" sz="1800" b="1" i="0" u="none" strike="noStrike" err="1">
                <a:solidFill>
                  <a:srgbClr val="000000"/>
                </a:solidFill>
                <a:effectLst/>
                <a:latin typeface="Calibri"/>
                <a:ea typeface="Calibri"/>
                <a:cs typeface="Calibri"/>
              </a:rPr>
              <a:t>Ämnesrad</a:t>
            </a:r>
            <a:r>
              <a:rPr lang="sv-SE" sz="1800" b="1" i="0" u="none" strike="noStrike">
                <a:solidFill>
                  <a:srgbClr val="000000"/>
                </a:solidFill>
                <a:effectLst/>
                <a:latin typeface="Calibri"/>
                <a:ea typeface="Calibri"/>
                <a:cs typeface="Calibri"/>
              </a:rPr>
              <a:t>:</a:t>
            </a:r>
            <a:r>
              <a:rPr lang="sv-SE" sz="1800" b="0" i="0" u="none" strike="noStrike">
                <a:solidFill>
                  <a:srgbClr val="000000"/>
                </a:solidFill>
                <a:effectLst/>
                <a:latin typeface="Calibri"/>
                <a:ea typeface="Calibri"/>
                <a:cs typeface="Calibri"/>
              </a:rPr>
              <a:t> Tillmobil i Norden AB 5568148752 BID</a:t>
            </a:r>
            <a:r>
              <a:rPr lang="sv-SE" sz="1800" b="0" i="0">
                <a:solidFill>
                  <a:srgbClr val="000000"/>
                </a:solidFill>
                <a:effectLst/>
                <a:latin typeface="Calibri"/>
                <a:ea typeface="Calibri"/>
                <a:cs typeface="Calibri"/>
              </a:rPr>
              <a:t> </a:t>
            </a:r>
            <a:endParaRPr lang="sv-SE" b="0" i="0">
              <a:solidFill>
                <a:srgbClr val="000000"/>
              </a:solidFill>
              <a:effectLst/>
              <a:latin typeface="Calibri"/>
              <a:ea typeface="Calibri"/>
              <a:cs typeface="Calibri"/>
            </a:endParaRPr>
          </a:p>
          <a:p>
            <a:pPr marL="0" indent="0" algn="l" rtl="0" fontAlgn="base">
              <a:lnSpc>
                <a:spcPts val="1569"/>
              </a:lnSpc>
              <a:spcAft>
                <a:spcPts val="800"/>
              </a:spcAft>
              <a:buNone/>
            </a:pPr>
            <a:r>
              <a:rPr lang="sv-SE" sz="1800" b="0" i="0" u="none" strike="noStrike">
                <a:solidFill>
                  <a:srgbClr val="000000"/>
                </a:solidFill>
                <a:effectLst/>
                <a:latin typeface="Calibri"/>
                <a:ea typeface="Calibri"/>
                <a:cs typeface="Calibri"/>
              </a:rPr>
              <a:t>Innehåll i mailet (man kan lägga till bredband och datakort också):</a:t>
            </a:r>
            <a:r>
              <a:rPr lang="sv-SE" sz="1800" b="0" i="0">
                <a:solidFill>
                  <a:srgbClr val="000000"/>
                </a:solidFill>
                <a:effectLst/>
                <a:latin typeface="Calibri"/>
                <a:ea typeface="Calibri"/>
                <a:cs typeface="Calibri"/>
              </a:rPr>
              <a:t> </a:t>
            </a:r>
            <a:endParaRPr lang="sv-SE" b="0" i="0">
              <a:solidFill>
                <a:srgbClr val="000000"/>
              </a:solidFill>
              <a:effectLst/>
              <a:latin typeface="Calibri"/>
              <a:ea typeface="Calibri"/>
              <a:cs typeface="Calibri"/>
            </a:endParaRPr>
          </a:p>
          <a:p>
            <a:pPr algn="l" rtl="0" fontAlgn="base">
              <a:lnSpc>
                <a:spcPts val="1569"/>
              </a:lnSpc>
              <a:buFont typeface="Arial" panose="020B0604020202020204" pitchFamily="34" charset="0"/>
              <a:buChar char="•"/>
            </a:pPr>
            <a:r>
              <a:rPr lang="sv-SE" sz="1800" b="0" i="0" u="none" strike="noStrike">
                <a:solidFill>
                  <a:srgbClr val="000000"/>
                </a:solidFill>
                <a:effectLst/>
                <a:latin typeface="Calibri"/>
                <a:ea typeface="Calibri"/>
                <a:cs typeface="Calibri"/>
              </a:rPr>
              <a:t>10 </a:t>
            </a:r>
            <a:r>
              <a:rPr lang="sv-SE" sz="1800" b="0" i="0" u="none" strike="noStrike" err="1">
                <a:solidFill>
                  <a:srgbClr val="000000"/>
                </a:solidFill>
                <a:effectLst/>
                <a:latin typeface="Calibri"/>
                <a:ea typeface="Calibri"/>
                <a:cs typeface="Calibri"/>
              </a:rPr>
              <a:t>st</a:t>
            </a:r>
            <a:r>
              <a:rPr lang="sv-SE" sz="1800" b="0" i="0" u="none" strike="noStrike">
                <a:solidFill>
                  <a:srgbClr val="000000"/>
                </a:solidFill>
                <a:effectLst/>
                <a:latin typeface="Calibri"/>
                <a:ea typeface="Calibri"/>
                <a:cs typeface="Calibri"/>
              </a:rPr>
              <a:t> 3Företag Obegränsad RAM</a:t>
            </a:r>
            <a:r>
              <a:rPr lang="sv-SE" sz="1800" b="0" i="0">
                <a:solidFill>
                  <a:srgbClr val="000000"/>
                </a:solidFill>
                <a:effectLst/>
                <a:latin typeface="Calibri"/>
                <a:ea typeface="Calibri"/>
                <a:cs typeface="Calibri"/>
              </a:rPr>
              <a:t> </a:t>
            </a:r>
          </a:p>
          <a:p>
            <a:pPr algn="l" rtl="0" fontAlgn="base">
              <a:lnSpc>
                <a:spcPts val="1569"/>
              </a:lnSpc>
              <a:buFont typeface="Arial" panose="020B0604020202020204" pitchFamily="34" charset="0"/>
              <a:buChar char="•"/>
            </a:pPr>
            <a:r>
              <a:rPr lang="sv-SE" sz="1800" b="0" i="0" u="none" strike="noStrike">
                <a:solidFill>
                  <a:srgbClr val="000000"/>
                </a:solidFill>
                <a:effectLst/>
                <a:latin typeface="Calibri"/>
                <a:ea typeface="Calibri"/>
                <a:cs typeface="Calibri"/>
              </a:rPr>
              <a:t>36 mån</a:t>
            </a:r>
            <a:r>
              <a:rPr lang="sv-SE" sz="1800" b="0" i="0">
                <a:solidFill>
                  <a:srgbClr val="000000"/>
                </a:solidFill>
                <a:effectLst/>
                <a:latin typeface="Calibri"/>
                <a:ea typeface="Calibri"/>
                <a:cs typeface="Calibri"/>
              </a:rPr>
              <a:t> </a:t>
            </a:r>
          </a:p>
          <a:p>
            <a:pPr algn="l" rtl="0" fontAlgn="base">
              <a:lnSpc>
                <a:spcPts val="1569"/>
              </a:lnSpc>
              <a:buFont typeface="Arial" panose="020B0604020202020204" pitchFamily="34" charset="0"/>
              <a:buChar char="•"/>
            </a:pPr>
            <a:r>
              <a:rPr lang="sv-SE" sz="1800" b="0" i="0" u="none" strike="noStrike">
                <a:solidFill>
                  <a:srgbClr val="000000"/>
                </a:solidFill>
                <a:effectLst/>
                <a:latin typeface="Calibri"/>
                <a:ea typeface="Calibri"/>
                <a:cs typeface="Calibri"/>
              </a:rPr>
              <a:t>FCA180</a:t>
            </a:r>
            <a:r>
              <a:rPr lang="sv-SE" sz="1800" b="0" i="0">
                <a:solidFill>
                  <a:srgbClr val="000000"/>
                </a:solidFill>
                <a:effectLst/>
                <a:latin typeface="Calibri"/>
                <a:ea typeface="Calibri"/>
                <a:cs typeface="Calibri"/>
              </a:rPr>
              <a:t> </a:t>
            </a:r>
          </a:p>
          <a:p>
            <a:endParaRPr lang="sv-SE"/>
          </a:p>
        </p:txBody>
      </p:sp>
    </p:spTree>
    <p:extLst>
      <p:ext uri="{BB962C8B-B14F-4D97-AF65-F5344CB8AC3E}">
        <p14:creationId xmlns:p14="http://schemas.microsoft.com/office/powerpoint/2010/main" val="3247570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3DA2DD2-0961-2191-42F3-8957EE72FC79}"/>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Följande gäller vid tillägg av hårdvara i efterhand:</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9BBBEB38-EFCF-9BE7-CD8F-99BA11FD27E1}"/>
              </a:ext>
            </a:extLst>
          </p:cNvPr>
          <p:cNvSpPr>
            <a:spLocks noGrp="1"/>
          </p:cNvSpPr>
          <p:nvPr>
            <p:ph idx="1"/>
          </p:nvPr>
        </p:nvSpPr>
        <p:spPr/>
        <p:txBody>
          <a:bodyPr/>
          <a:lstStyle/>
          <a:p>
            <a:pPr algn="l" rtl="0" fontAlgn="base">
              <a:lnSpc>
                <a:spcPts val="1569"/>
              </a:lnSpc>
              <a:spcAft>
                <a:spcPts val="800"/>
              </a:spcAft>
            </a:pPr>
            <a:endParaRPr lang="sv-SE" sz="1800" b="0" i="0" u="none" strike="noStrike">
              <a:solidFill>
                <a:srgbClr val="000000"/>
              </a:solidFill>
              <a:effectLst/>
              <a:latin typeface="Calibri" panose="020F0502020204030204" pitchFamily="34" charset="0"/>
            </a:endParaRPr>
          </a:p>
          <a:p>
            <a:pPr algn="l" rtl="0" fontAlgn="base">
              <a:lnSpc>
                <a:spcPts val="1569"/>
              </a:lnSpc>
              <a:spcAft>
                <a:spcPts val="800"/>
              </a:spcAft>
            </a:pPr>
            <a:r>
              <a:rPr lang="sv-SE" sz="1800" b="0" i="0" u="none" strike="noStrike">
                <a:solidFill>
                  <a:srgbClr val="000000"/>
                </a:solidFill>
                <a:effectLst/>
                <a:latin typeface="Calibri" panose="020F0502020204030204" pitchFamily="34" charset="0"/>
              </a:rPr>
              <a:t>Vi har inte möjlighet att lägga till en förhöjd avgift/hårdvara på redan klara </a:t>
            </a:r>
            <a:r>
              <a:rPr lang="sv-SE" sz="1800" b="0" i="0" u="none" strike="noStrike" err="1">
                <a:solidFill>
                  <a:srgbClr val="000000"/>
                </a:solidFill>
                <a:effectLst/>
                <a:latin typeface="Calibri" panose="020F0502020204030204" pitchFamily="34" charset="0"/>
              </a:rPr>
              <a:t>ordrar</a:t>
            </a:r>
            <a:r>
              <a:rPr lang="sv-SE" sz="1800" b="0" i="0" u="none" strike="noStrike">
                <a:solidFill>
                  <a:srgbClr val="000000"/>
                </a:solidFill>
                <a:effectLst/>
                <a:latin typeface="Calibri" panose="020F0502020204030204" pitchFamily="34" charset="0"/>
              </a:rPr>
              <a:t>. En klarmarkerad order kan man inte korrigera för att lägga till en hårdvara. Hårdvara säljer man in vid säljtillfället.</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pPr algn="l" rtl="0" fontAlgn="base">
              <a:lnSpc>
                <a:spcPts val="1569"/>
              </a:lnSpc>
              <a:spcAft>
                <a:spcPts val="800"/>
              </a:spcAft>
            </a:pPr>
            <a:r>
              <a:rPr lang="sv-SE" sz="1800" b="0" i="0" u="none" strike="noStrike">
                <a:solidFill>
                  <a:srgbClr val="000000"/>
                </a:solidFill>
                <a:effectLst/>
                <a:latin typeface="Calibri" panose="020F0502020204030204" pitchFamily="34" charset="0"/>
              </a:rPr>
              <a:t>Anledningen till detta är att den ersättning som 3 betalar ut till oss blir problematisk när en hårdvara läggs till i efterhand. Det skapar konflikter i deras system och påverkar betalningarna negativt.</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endParaRPr lang="sv-SE"/>
          </a:p>
        </p:txBody>
      </p:sp>
    </p:spTree>
    <p:extLst>
      <p:ext uri="{BB962C8B-B14F-4D97-AF65-F5344CB8AC3E}">
        <p14:creationId xmlns:p14="http://schemas.microsoft.com/office/powerpoint/2010/main" val="40243146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A8BA615-7247-06AE-FC0F-4C72C1F719D1}"/>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Följande gäller vid flytt av kunder:</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78D2F8F8-CAA0-B138-0BBD-859FAA4FB099}"/>
              </a:ext>
            </a:extLst>
          </p:cNvPr>
          <p:cNvSpPr>
            <a:spLocks noGrp="1"/>
          </p:cNvSpPr>
          <p:nvPr>
            <p:ph idx="1"/>
          </p:nvPr>
        </p:nvSpPr>
        <p:spPr/>
        <p:txBody>
          <a:bodyPr/>
          <a:lstStyle/>
          <a:p>
            <a:pPr marL="0" indent="0" algn="l" rtl="0" fontAlgn="base">
              <a:lnSpc>
                <a:spcPts val="1657"/>
              </a:lnSpc>
              <a:spcAft>
                <a:spcPts val="800"/>
              </a:spcAft>
              <a:buNone/>
            </a:pPr>
            <a:r>
              <a:rPr lang="sv-SE" sz="1800" b="1" i="0">
                <a:solidFill>
                  <a:srgbClr val="000000"/>
                </a:solidFill>
                <a:effectLst/>
                <a:latin typeface="Calibri" panose="020F0502020204030204" pitchFamily="34" charset="0"/>
              </a:rPr>
              <a:t>FÅR FLYTTAS OM</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pPr algn="l" rtl="0" fontAlgn="base">
              <a:lnSpc>
                <a:spcPts val="1657"/>
              </a:lnSpc>
              <a:spcAft>
                <a:spcPts val="800"/>
              </a:spcAft>
            </a:pPr>
            <a:r>
              <a:rPr lang="sv-SE" sz="1800" b="0" i="0">
                <a:solidFill>
                  <a:srgbClr val="000000"/>
                </a:solidFill>
                <a:effectLst/>
                <a:latin typeface="Calibri" panose="020F0502020204030204" pitchFamily="34" charset="0"/>
              </a:rPr>
              <a:t>Står på inaktiv säljare  </a:t>
            </a:r>
            <a:endParaRPr lang="sv-SE" b="0" i="0">
              <a:solidFill>
                <a:srgbClr val="000000"/>
              </a:solidFill>
              <a:effectLst/>
              <a:latin typeface="Segoe UI" panose="020B0502040204020203" pitchFamily="34" charset="0"/>
            </a:endParaRPr>
          </a:p>
          <a:p>
            <a:pPr algn="l" rtl="0" fontAlgn="base">
              <a:lnSpc>
                <a:spcPts val="1657"/>
              </a:lnSpc>
              <a:spcAft>
                <a:spcPts val="800"/>
              </a:spcAft>
            </a:pPr>
            <a:r>
              <a:rPr lang="sv-SE" sz="1800" b="0" i="0">
                <a:solidFill>
                  <a:srgbClr val="000000"/>
                </a:solidFill>
                <a:effectLst/>
                <a:latin typeface="Calibri" panose="020F0502020204030204" pitchFamily="34" charset="0"/>
              </a:rPr>
              <a:t> Nuvarande säljare ej skickat ut avtal inom 1 veckas tid  </a:t>
            </a:r>
            <a:endParaRPr lang="sv-SE" b="0" i="0">
              <a:solidFill>
                <a:srgbClr val="000000"/>
              </a:solidFill>
              <a:effectLst/>
              <a:latin typeface="Segoe UI" panose="020B0502040204020203" pitchFamily="34" charset="0"/>
            </a:endParaRPr>
          </a:p>
          <a:p>
            <a:pPr algn="l" rtl="0" fontAlgn="base">
              <a:lnSpc>
                <a:spcPts val="1657"/>
              </a:lnSpc>
              <a:spcAft>
                <a:spcPts val="800"/>
              </a:spcAft>
            </a:pPr>
            <a:r>
              <a:rPr lang="sv-SE" sz="1800" b="0" i="0">
                <a:solidFill>
                  <a:srgbClr val="000000"/>
                </a:solidFill>
                <a:effectLst/>
                <a:latin typeface="Calibri" panose="020F0502020204030204" pitchFamily="34" charset="0"/>
              </a:rPr>
              <a:t>Säljare ej sålt på kund tidigare  </a:t>
            </a:r>
            <a:endParaRPr lang="sv-SE" b="0" i="0">
              <a:solidFill>
                <a:srgbClr val="000000"/>
              </a:solidFill>
              <a:effectLst/>
              <a:latin typeface="Segoe UI" panose="020B0502040204020203" pitchFamily="34" charset="0"/>
            </a:endParaRPr>
          </a:p>
          <a:p>
            <a:pPr marL="0" indent="0" algn="l" rtl="0" fontAlgn="base">
              <a:lnSpc>
                <a:spcPts val="1657"/>
              </a:lnSpc>
              <a:spcAft>
                <a:spcPts val="800"/>
              </a:spcAft>
              <a:buNone/>
            </a:pPr>
            <a:r>
              <a:rPr lang="sv-SE" sz="1800" b="1" i="0">
                <a:solidFill>
                  <a:srgbClr val="000000"/>
                </a:solidFill>
                <a:effectLst/>
                <a:latin typeface="Calibri" panose="020F0502020204030204" pitchFamily="34" charset="0"/>
              </a:rPr>
              <a:t>FÅR EJ FLYTTAS OM</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pPr algn="l" rtl="0" fontAlgn="base">
              <a:lnSpc>
                <a:spcPts val="1657"/>
              </a:lnSpc>
              <a:spcAft>
                <a:spcPts val="800"/>
              </a:spcAft>
            </a:pPr>
            <a:r>
              <a:rPr lang="sv-SE" sz="1800" b="0" i="0">
                <a:solidFill>
                  <a:srgbClr val="000000"/>
                </a:solidFill>
                <a:effectLst/>
                <a:latin typeface="Calibri" panose="020F0502020204030204" pitchFamily="34" charset="0"/>
              </a:rPr>
              <a:t> Står på aktiv säljare som tidigare sålt på kund  </a:t>
            </a:r>
            <a:endParaRPr lang="sv-SE" b="0" i="0">
              <a:solidFill>
                <a:srgbClr val="000000"/>
              </a:solidFill>
              <a:effectLst/>
              <a:latin typeface="Segoe UI" panose="020B0502040204020203" pitchFamily="34" charset="0"/>
            </a:endParaRPr>
          </a:p>
          <a:p>
            <a:pPr algn="l" rtl="0" fontAlgn="base">
              <a:lnSpc>
                <a:spcPts val="1657"/>
              </a:lnSpc>
              <a:spcAft>
                <a:spcPts val="800"/>
              </a:spcAft>
            </a:pPr>
            <a:r>
              <a:rPr lang="sv-SE" sz="1800" b="0" i="0">
                <a:solidFill>
                  <a:srgbClr val="000000"/>
                </a:solidFill>
                <a:effectLst/>
                <a:latin typeface="Calibri" panose="020F0502020204030204" pitchFamily="34" charset="0"/>
              </a:rPr>
              <a:t> Nuvarande säljare skickat ut avtal inom 1 veckas tid </a:t>
            </a:r>
            <a:endParaRPr lang="sv-SE" b="0" i="0">
              <a:solidFill>
                <a:srgbClr val="000000"/>
              </a:solidFill>
              <a:effectLst/>
              <a:latin typeface="Segoe UI" panose="020B0502040204020203" pitchFamily="34" charset="0"/>
            </a:endParaRPr>
          </a:p>
          <a:p>
            <a:endParaRPr lang="sv-SE"/>
          </a:p>
        </p:txBody>
      </p:sp>
    </p:spTree>
    <p:extLst>
      <p:ext uri="{BB962C8B-B14F-4D97-AF65-F5344CB8AC3E}">
        <p14:creationId xmlns:p14="http://schemas.microsoft.com/office/powerpoint/2010/main" val="29944883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10D18AA-B3D2-1E86-26E8-CC16AF29240E}"/>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Följande gäller vid portering:</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2AA6188F-E66C-34B1-4BD6-AA04D7D06085}"/>
              </a:ext>
            </a:extLst>
          </p:cNvPr>
          <p:cNvSpPr>
            <a:spLocks noGrp="1"/>
          </p:cNvSpPr>
          <p:nvPr>
            <p:ph idx="1"/>
          </p:nvPr>
        </p:nvSpPr>
        <p:spPr/>
        <p:txBody>
          <a:bodyPr/>
          <a:lstStyle/>
          <a:p>
            <a:pPr marL="0" indent="0" algn="l" rtl="0" fontAlgn="base">
              <a:lnSpc>
                <a:spcPts val="1657"/>
              </a:lnSpc>
              <a:spcAft>
                <a:spcPts val="800"/>
              </a:spcAft>
              <a:buNone/>
            </a:pPr>
            <a:r>
              <a:rPr lang="sv-SE" sz="1800" b="0" i="0">
                <a:solidFill>
                  <a:srgbClr val="000000"/>
                </a:solidFill>
                <a:effectLst/>
                <a:latin typeface="Calibri" panose="020F0502020204030204" pitchFamily="34" charset="0"/>
              </a:rPr>
              <a:t>Vid säljsamtal är det obligatoriskt att ni får en övergripande syn kring kunds bindningstid. </a:t>
            </a:r>
            <a:endParaRPr lang="sv-SE" b="0" i="0">
              <a:solidFill>
                <a:srgbClr val="000000"/>
              </a:solidFill>
              <a:effectLst/>
              <a:latin typeface="Segoe UI" panose="020B0502040204020203" pitchFamily="34" charset="0"/>
            </a:endParaRPr>
          </a:p>
          <a:p>
            <a:pPr marL="0" indent="0" algn="l" rtl="0" fontAlgn="base">
              <a:lnSpc>
                <a:spcPts val="1657"/>
              </a:lnSpc>
              <a:spcAft>
                <a:spcPts val="800"/>
              </a:spcAft>
              <a:buNone/>
            </a:pPr>
            <a:r>
              <a:rPr lang="sv-SE" sz="1800" b="0" i="0">
                <a:solidFill>
                  <a:srgbClr val="000000"/>
                </a:solidFill>
                <a:effectLst/>
                <a:latin typeface="Calibri" panose="020F0502020204030204" pitchFamily="34" charset="0"/>
              </a:rPr>
              <a:t>Ni behöver ha lagt upp en plan kring hur ni ska möta kunds bindningstid och sedan skriva den här planen i noteringar på ordern. </a:t>
            </a:r>
            <a:endParaRPr lang="sv-SE" b="0" i="0">
              <a:solidFill>
                <a:srgbClr val="000000"/>
              </a:solidFill>
              <a:effectLst/>
              <a:latin typeface="Segoe UI" panose="020B0502040204020203" pitchFamily="34" charset="0"/>
            </a:endParaRPr>
          </a:p>
          <a:p>
            <a:pPr algn="l" rtl="0" fontAlgn="base">
              <a:lnSpc>
                <a:spcPts val="1657"/>
              </a:lnSpc>
              <a:spcAft>
                <a:spcPts val="800"/>
              </a:spcAft>
            </a:pPr>
            <a:r>
              <a:rPr lang="sv-SE" sz="1800" b="1" i="0">
                <a:solidFill>
                  <a:srgbClr val="000000"/>
                </a:solidFill>
                <a:effectLst/>
                <a:latin typeface="Calibri" panose="020F0502020204030204" pitchFamily="34" charset="0"/>
              </a:rPr>
              <a:t>Exempel 1:</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pPr marL="0" indent="0" algn="l" rtl="0" fontAlgn="base">
              <a:lnSpc>
                <a:spcPts val="1657"/>
              </a:lnSpc>
              <a:spcAft>
                <a:spcPts val="800"/>
              </a:spcAft>
              <a:buNone/>
            </a:pPr>
            <a:r>
              <a:rPr lang="sv-SE" sz="1800" b="0" i="0">
                <a:solidFill>
                  <a:srgbClr val="000000"/>
                </a:solidFill>
                <a:effectLst/>
                <a:latin typeface="Calibri" panose="020F0502020204030204" pitchFamily="34" charset="0"/>
              </a:rPr>
              <a:t>''Kund är bunden till 20250121, möter kunds bindningstid genom FCA90 och/eller en cashback på ex 500 SEK </a:t>
            </a:r>
            <a:r>
              <a:rPr lang="sv-SE" sz="1800" b="0" i="0" err="1">
                <a:solidFill>
                  <a:srgbClr val="000000"/>
                </a:solidFill>
                <a:effectLst/>
                <a:latin typeface="Calibri" panose="020F0502020204030204" pitchFamily="34" charset="0"/>
              </a:rPr>
              <a:t>ex.moms</a:t>
            </a:r>
            <a:r>
              <a:rPr lang="sv-SE" sz="1800" b="0" i="0">
                <a:solidFill>
                  <a:srgbClr val="000000"/>
                </a:solidFill>
                <a:effectLst/>
                <a:latin typeface="Calibri" panose="020F0502020204030204" pitchFamily="34" charset="0"/>
              </a:rPr>
              <a:t> så kund ej blir dubbelfakturerad.'' </a:t>
            </a:r>
            <a:endParaRPr lang="sv-SE" b="0" i="0">
              <a:solidFill>
                <a:srgbClr val="000000"/>
              </a:solidFill>
              <a:effectLst/>
              <a:latin typeface="Segoe UI" panose="020B0502040204020203" pitchFamily="34" charset="0"/>
            </a:endParaRPr>
          </a:p>
          <a:p>
            <a:pPr marL="0" indent="0" algn="l" rtl="0" fontAlgn="base">
              <a:lnSpc>
                <a:spcPts val="1657"/>
              </a:lnSpc>
              <a:spcAft>
                <a:spcPts val="800"/>
              </a:spcAft>
              <a:buNone/>
            </a:pPr>
            <a:r>
              <a:rPr lang="sv-SE" sz="1800" b="0" i="0">
                <a:solidFill>
                  <a:srgbClr val="000000"/>
                </a:solidFill>
                <a:effectLst/>
                <a:latin typeface="Calibri" panose="020F0502020204030204" pitchFamily="34" charset="0"/>
              </a:rPr>
              <a:t>Notering ska </a:t>
            </a:r>
            <a:r>
              <a:rPr lang="sv-SE" sz="1800" b="1" i="0">
                <a:solidFill>
                  <a:srgbClr val="000000"/>
                </a:solidFill>
                <a:effectLst/>
                <a:latin typeface="Calibri" panose="020F0502020204030204" pitchFamily="34" charset="0"/>
              </a:rPr>
              <a:t>alltid </a:t>
            </a:r>
            <a:r>
              <a:rPr lang="sv-SE" sz="1800" b="0" i="0">
                <a:solidFill>
                  <a:srgbClr val="000000"/>
                </a:solidFill>
                <a:effectLst/>
                <a:latin typeface="Calibri" panose="020F0502020204030204" pitchFamily="34" charset="0"/>
              </a:rPr>
              <a:t>läggas vid porteringar även om kund inte har bindningstid, här är det även viktigt att lägga </a:t>
            </a:r>
            <a:r>
              <a:rPr lang="sv-SE" sz="1800" b="1" i="0">
                <a:solidFill>
                  <a:srgbClr val="000000"/>
                </a:solidFill>
                <a:effectLst/>
                <a:latin typeface="Calibri" panose="020F0502020204030204" pitchFamily="34" charset="0"/>
              </a:rPr>
              <a:t>korrekt</a:t>
            </a:r>
            <a:r>
              <a:rPr lang="sv-SE" sz="1800" b="0" i="0">
                <a:solidFill>
                  <a:srgbClr val="000000"/>
                </a:solidFill>
                <a:effectLst/>
                <a:latin typeface="Calibri" panose="020F0502020204030204" pitchFamily="34" charset="0"/>
              </a:rPr>
              <a:t> porteringsdatum utifrån nuvarande bindningstiden i </a:t>
            </a:r>
            <a:r>
              <a:rPr lang="sv-SE" sz="1800" b="0" i="0" err="1">
                <a:solidFill>
                  <a:srgbClr val="000000"/>
                </a:solidFill>
                <a:effectLst/>
                <a:latin typeface="Calibri" panose="020F0502020204030204" pitchFamily="34" charset="0"/>
              </a:rPr>
              <a:t>kunddatan</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endParaRPr lang="sv-SE"/>
          </a:p>
        </p:txBody>
      </p:sp>
    </p:spTree>
    <p:extLst>
      <p:ext uri="{BB962C8B-B14F-4D97-AF65-F5344CB8AC3E}">
        <p14:creationId xmlns:p14="http://schemas.microsoft.com/office/powerpoint/2010/main" val="25757948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90EABEFB-366B-F2BD-C4A1-2B72ACA9EEE6}"/>
              </a:ext>
            </a:extLst>
          </p:cNvPr>
          <p:cNvSpPr>
            <a:spLocks noGrp="1"/>
          </p:cNvSpPr>
          <p:nvPr>
            <p:ph idx="1"/>
          </p:nvPr>
        </p:nvSpPr>
        <p:spPr/>
        <p:txBody>
          <a:bodyPr/>
          <a:lstStyle/>
          <a:p>
            <a:pPr marL="0" indent="0" algn="l" rtl="0" fontAlgn="base">
              <a:lnSpc>
                <a:spcPts val="1657"/>
              </a:lnSpc>
              <a:spcAft>
                <a:spcPts val="800"/>
              </a:spcAft>
              <a:buNone/>
            </a:pPr>
            <a:r>
              <a:rPr lang="sv-SE" sz="1800" b="1" i="0">
                <a:solidFill>
                  <a:srgbClr val="000000"/>
                </a:solidFill>
                <a:effectLst/>
                <a:latin typeface="Calibri" panose="020F0502020204030204" pitchFamily="34" charset="0"/>
              </a:rPr>
              <a:t>Exempel 2: </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pPr marL="0" indent="0" algn="l" rtl="0" fontAlgn="base">
              <a:lnSpc>
                <a:spcPts val="1657"/>
              </a:lnSpc>
              <a:spcAft>
                <a:spcPts val="800"/>
              </a:spcAft>
              <a:buNone/>
            </a:pPr>
            <a:r>
              <a:rPr lang="sv-SE" sz="1800" b="0" i="0">
                <a:solidFill>
                  <a:srgbClr val="000000"/>
                </a:solidFill>
                <a:effectLst/>
                <a:latin typeface="Calibri" panose="020F0502020204030204" pitchFamily="34" charset="0"/>
              </a:rPr>
              <a:t>''Kund har ej bindningstid, portering går att utföra utifrån datum som står i kunddata.'' </a:t>
            </a:r>
            <a:endParaRPr lang="sv-SE" b="0" i="0">
              <a:solidFill>
                <a:srgbClr val="000000"/>
              </a:solidFill>
              <a:effectLst/>
              <a:latin typeface="Segoe UI" panose="020B0502040204020203" pitchFamily="34" charset="0"/>
            </a:endParaRPr>
          </a:p>
          <a:p>
            <a:pPr marL="0" indent="0" algn="l" rtl="0" fontAlgn="base">
              <a:lnSpc>
                <a:spcPts val="1657"/>
              </a:lnSpc>
              <a:spcAft>
                <a:spcPts val="800"/>
              </a:spcAft>
              <a:buNone/>
            </a:pPr>
            <a:r>
              <a:rPr lang="sv-SE" sz="1800" b="0" i="0">
                <a:solidFill>
                  <a:srgbClr val="000000"/>
                </a:solidFill>
                <a:effectLst/>
                <a:latin typeface="Calibri" panose="020F0502020204030204" pitchFamily="34" charset="0"/>
              </a:rPr>
              <a:t>Vi förstår att det kan vara krångligt att få fram exakt bindningstid men ni behöver fortfarande ha det på ett ungefär. </a:t>
            </a:r>
            <a:endParaRPr lang="sv-SE" b="0" i="0">
              <a:solidFill>
                <a:srgbClr val="000000"/>
              </a:solidFill>
              <a:effectLst/>
              <a:latin typeface="Segoe UI" panose="020B0502040204020203" pitchFamily="34" charset="0"/>
            </a:endParaRPr>
          </a:p>
          <a:p>
            <a:pPr marL="0" indent="0" algn="l" rtl="0" fontAlgn="base">
              <a:lnSpc>
                <a:spcPts val="1657"/>
              </a:lnSpc>
              <a:spcAft>
                <a:spcPts val="800"/>
              </a:spcAft>
              <a:buNone/>
            </a:pPr>
            <a:r>
              <a:rPr lang="sv-SE" sz="1800" b="0" i="0">
                <a:solidFill>
                  <a:srgbClr val="000000"/>
                </a:solidFill>
                <a:effectLst/>
                <a:latin typeface="Calibri" panose="020F0502020204030204" pitchFamily="34" charset="0"/>
              </a:rPr>
              <a:t>Det uppskattas om ni även skriver med om numret står på ett annat organisations-/personnummer än kundens egna samt vem det står på. Detta så vi kan skicka nummerflyttsblankett direkt istället för att vi och kund ska få ett felmeddelande först. </a:t>
            </a:r>
            <a:endParaRPr lang="sv-SE" b="0" i="0">
              <a:solidFill>
                <a:srgbClr val="000000"/>
              </a:solidFill>
              <a:effectLst/>
              <a:latin typeface="Segoe UI" panose="020B0502040204020203" pitchFamily="34" charset="0"/>
            </a:endParaRPr>
          </a:p>
          <a:p>
            <a:pPr marL="0" indent="0" algn="l" rtl="0" fontAlgn="base">
              <a:lnSpc>
                <a:spcPts val="1657"/>
              </a:lnSpc>
              <a:spcAft>
                <a:spcPts val="800"/>
              </a:spcAft>
              <a:buNone/>
            </a:pPr>
            <a:r>
              <a:rPr lang="sv-SE" sz="1800" b="0" i="0">
                <a:solidFill>
                  <a:srgbClr val="000000"/>
                </a:solidFill>
                <a:effectLst/>
                <a:latin typeface="Calibri" panose="020F0502020204030204" pitchFamily="34" charset="0"/>
              </a:rPr>
              <a:t>Genom att följa ovan kommer vårt arbete underlättas enormt, framförallt gynnar det er att upprätthålla en kundnöjdhet då kund slipper få felmeddelande på porteringen som gör att många blir osäkra eller oroliga kring affären. </a:t>
            </a:r>
            <a:endParaRPr lang="sv-SE" b="0" i="0">
              <a:solidFill>
                <a:srgbClr val="000000"/>
              </a:solidFill>
              <a:effectLst/>
              <a:latin typeface="Segoe UI" panose="020B0502040204020203" pitchFamily="34" charset="0"/>
            </a:endParaRPr>
          </a:p>
          <a:p>
            <a:endParaRPr lang="sv-SE"/>
          </a:p>
        </p:txBody>
      </p:sp>
    </p:spTree>
    <p:extLst>
      <p:ext uri="{BB962C8B-B14F-4D97-AF65-F5344CB8AC3E}">
        <p14:creationId xmlns:p14="http://schemas.microsoft.com/office/powerpoint/2010/main" val="38294641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CE5A28-B8C1-1C25-611E-3BE8689338CC}"/>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Följande gäller vid ålder på kund:</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3100416E-0DA9-FFE4-93CE-22E55DFCFB14}"/>
              </a:ext>
            </a:extLst>
          </p:cNvPr>
          <p:cNvSpPr>
            <a:spLocks noGrp="1"/>
          </p:cNvSpPr>
          <p:nvPr>
            <p:ph idx="1"/>
          </p:nvPr>
        </p:nvSpPr>
        <p:spPr>
          <a:xfrm>
            <a:off x="1451579" y="1853754"/>
            <a:ext cx="9603275" cy="3612592"/>
          </a:xfrm>
        </p:spPr>
        <p:txBody>
          <a:bodyPr/>
          <a:lstStyle/>
          <a:p>
            <a:pPr marL="0" indent="0" algn="l" rtl="0" fontAlgn="base">
              <a:lnSpc>
                <a:spcPts val="1657"/>
              </a:lnSpc>
              <a:buNone/>
            </a:pPr>
            <a:endParaRPr lang="sv-SE" sz="1600" b="0" i="0" u="sng">
              <a:solidFill>
                <a:srgbClr val="000000"/>
              </a:solidFill>
              <a:effectLst/>
              <a:latin typeface="Calibri" panose="020F0502020204030204" pitchFamily="34" charset="0"/>
            </a:endParaRPr>
          </a:p>
          <a:p>
            <a:pPr marL="0" indent="0" algn="l" rtl="0" fontAlgn="base">
              <a:lnSpc>
                <a:spcPts val="1657"/>
              </a:lnSpc>
              <a:buNone/>
            </a:pPr>
            <a:r>
              <a:rPr lang="sv-SE" sz="1600" b="0" i="0" u="sng" err="1">
                <a:solidFill>
                  <a:srgbClr val="000000"/>
                </a:solidFill>
                <a:effectLst/>
                <a:latin typeface="Calibri" panose="020F0502020204030204" pitchFamily="34" charset="0"/>
              </a:rPr>
              <a:t>Nyteck</a:t>
            </a:r>
            <a:r>
              <a:rPr lang="sv-SE" sz="1600" b="0" i="0" u="sng">
                <a:solidFill>
                  <a:srgbClr val="000000"/>
                </a:solidFill>
                <a:effectLst/>
                <a:latin typeface="Calibri" panose="020F0502020204030204" pitchFamily="34" charset="0"/>
              </a:rPr>
              <a:t> Enskild firma</a:t>
            </a:r>
            <a:r>
              <a:rPr lang="sv-SE" sz="1600" b="0" i="0">
                <a:solidFill>
                  <a:srgbClr val="000000"/>
                </a:solidFill>
                <a:effectLst/>
                <a:latin typeface="Calibri" panose="020F0502020204030204" pitchFamily="34" charset="0"/>
              </a:rPr>
              <a:t> </a:t>
            </a:r>
          </a:p>
          <a:p>
            <a:pPr algn="l" rtl="0" fontAlgn="base">
              <a:lnSpc>
                <a:spcPts val="1657"/>
              </a:lnSpc>
              <a:buFont typeface="Arial" panose="020B0604020202020204" pitchFamily="34" charset="0"/>
              <a:buChar char="•"/>
            </a:pPr>
            <a:r>
              <a:rPr lang="sv-SE" sz="1600" b="0" i="0">
                <a:solidFill>
                  <a:srgbClr val="000000"/>
                </a:solidFill>
                <a:effectLst/>
                <a:latin typeface="Calibri" panose="020F0502020204030204" pitchFamily="34" charset="0"/>
              </a:rPr>
              <a:t>Kunder födda innan </a:t>
            </a:r>
            <a:r>
              <a:rPr lang="sv-SE" sz="1600" b="1" i="0">
                <a:solidFill>
                  <a:srgbClr val="000000"/>
                </a:solidFill>
                <a:effectLst/>
                <a:latin typeface="Calibri" panose="020F0502020204030204" pitchFamily="34" charset="0"/>
              </a:rPr>
              <a:t>1950 </a:t>
            </a:r>
            <a:r>
              <a:rPr lang="sv-SE" sz="1600" b="0" i="0">
                <a:solidFill>
                  <a:srgbClr val="000000"/>
                </a:solidFill>
                <a:effectLst/>
                <a:latin typeface="Calibri" panose="020F0502020204030204" pitchFamily="34" charset="0"/>
              </a:rPr>
              <a:t>är ej OK att sälja </a:t>
            </a:r>
          </a:p>
          <a:p>
            <a:pPr algn="l" rtl="0" fontAlgn="base">
              <a:lnSpc>
                <a:spcPts val="1657"/>
              </a:lnSpc>
              <a:buFont typeface="Arial" panose="020B0604020202020204" pitchFamily="34" charset="0"/>
              <a:buChar char="•"/>
            </a:pPr>
            <a:r>
              <a:rPr lang="sv-SE" sz="1600" b="0" i="0">
                <a:solidFill>
                  <a:srgbClr val="000000"/>
                </a:solidFill>
                <a:effectLst/>
                <a:latin typeface="Calibri" panose="020F0502020204030204" pitchFamily="34" charset="0"/>
              </a:rPr>
              <a:t>Kunder födda</a:t>
            </a:r>
            <a:r>
              <a:rPr lang="sv-SE" sz="1600" b="1" i="0">
                <a:solidFill>
                  <a:srgbClr val="000000"/>
                </a:solidFill>
                <a:effectLst/>
                <a:latin typeface="Calibri" panose="020F0502020204030204" pitchFamily="34" charset="0"/>
              </a:rPr>
              <a:t> 1950 - 1953 </a:t>
            </a:r>
            <a:r>
              <a:rPr lang="sv-SE" sz="1600" b="0" i="0">
                <a:solidFill>
                  <a:srgbClr val="000000"/>
                </a:solidFill>
                <a:effectLst/>
                <a:latin typeface="Calibri" panose="020F0502020204030204" pitchFamily="34" charset="0"/>
              </a:rPr>
              <a:t>lyssnar vi på ljudfilen (märker vi att den inte är ok så avvisar vi den) </a:t>
            </a:r>
          </a:p>
          <a:p>
            <a:pPr algn="l" rtl="0" fontAlgn="base">
              <a:lnSpc>
                <a:spcPts val="1657"/>
              </a:lnSpc>
            </a:pPr>
            <a:endParaRPr lang="sv-SE" sz="1600" b="0" i="0">
              <a:solidFill>
                <a:srgbClr val="000000"/>
              </a:solidFill>
              <a:effectLst/>
              <a:latin typeface="Calibri" panose="020F0502020204030204" pitchFamily="34" charset="0"/>
            </a:endParaRPr>
          </a:p>
          <a:p>
            <a:pPr marL="0" indent="0" algn="l" rtl="0" fontAlgn="base">
              <a:lnSpc>
                <a:spcPts val="1657"/>
              </a:lnSpc>
              <a:buNone/>
            </a:pPr>
            <a:r>
              <a:rPr lang="sv-SE" sz="1600" b="0" i="0" u="sng">
                <a:solidFill>
                  <a:srgbClr val="000000"/>
                </a:solidFill>
                <a:effectLst/>
                <a:latin typeface="Calibri" panose="020F0502020204030204" pitchFamily="34" charset="0"/>
              </a:rPr>
              <a:t>Förlängning Enskild firma</a:t>
            </a:r>
            <a:r>
              <a:rPr lang="sv-SE" sz="1600" b="0" i="0">
                <a:solidFill>
                  <a:srgbClr val="000000"/>
                </a:solidFill>
                <a:effectLst/>
                <a:latin typeface="Calibri" panose="020F0502020204030204" pitchFamily="34" charset="0"/>
              </a:rPr>
              <a:t> </a:t>
            </a:r>
          </a:p>
          <a:p>
            <a:pPr algn="l" rtl="0" fontAlgn="base">
              <a:lnSpc>
                <a:spcPts val="1657"/>
              </a:lnSpc>
              <a:buFont typeface="Arial" panose="020B0604020202020204" pitchFamily="34" charset="0"/>
              <a:buChar char="•"/>
            </a:pPr>
            <a:r>
              <a:rPr lang="sv-SE" sz="1600" b="0" i="0">
                <a:solidFill>
                  <a:srgbClr val="000000"/>
                </a:solidFill>
                <a:effectLst/>
                <a:latin typeface="Calibri" panose="020F0502020204030204" pitchFamily="34" charset="0"/>
              </a:rPr>
              <a:t>Kunder födda innan </a:t>
            </a:r>
            <a:r>
              <a:rPr lang="sv-SE" sz="1600" b="1" i="0">
                <a:solidFill>
                  <a:srgbClr val="000000"/>
                </a:solidFill>
                <a:effectLst/>
                <a:latin typeface="Calibri" panose="020F0502020204030204" pitchFamily="34" charset="0"/>
              </a:rPr>
              <a:t>1945 </a:t>
            </a:r>
            <a:r>
              <a:rPr lang="sv-SE" sz="1600" b="0" i="0">
                <a:solidFill>
                  <a:srgbClr val="000000"/>
                </a:solidFill>
                <a:effectLst/>
                <a:latin typeface="Calibri" panose="020F0502020204030204" pitchFamily="34" charset="0"/>
              </a:rPr>
              <a:t>är ej OK att sälja </a:t>
            </a:r>
          </a:p>
          <a:p>
            <a:pPr algn="l" rtl="0" fontAlgn="base">
              <a:lnSpc>
                <a:spcPts val="1657"/>
              </a:lnSpc>
              <a:buFont typeface="Arial" panose="020B0604020202020204" pitchFamily="34" charset="0"/>
              <a:buChar char="•"/>
            </a:pPr>
            <a:endParaRPr lang="sv-SE" sz="1400" b="0" i="0">
              <a:solidFill>
                <a:srgbClr val="000000"/>
              </a:solidFill>
              <a:effectLst/>
              <a:latin typeface="Calibri" panose="020F0502020204030204" pitchFamily="34" charset="0"/>
            </a:endParaRPr>
          </a:p>
          <a:p>
            <a:pPr algn="l" rtl="0" fontAlgn="base">
              <a:lnSpc>
                <a:spcPts val="1657"/>
              </a:lnSpc>
              <a:buFont typeface="Arial" panose="020B0604020202020204" pitchFamily="34" charset="0"/>
              <a:buChar char="•"/>
            </a:pPr>
            <a:endParaRPr lang="sv-SE" sz="1800" b="0" i="0">
              <a:solidFill>
                <a:srgbClr val="000000"/>
              </a:solidFill>
              <a:effectLst/>
              <a:latin typeface="Calibri" panose="020F0502020204030204" pitchFamily="34" charset="0"/>
            </a:endParaRPr>
          </a:p>
          <a:p>
            <a:endParaRPr lang="sv-SE"/>
          </a:p>
        </p:txBody>
      </p:sp>
    </p:spTree>
    <p:extLst>
      <p:ext uri="{BB962C8B-B14F-4D97-AF65-F5344CB8AC3E}">
        <p14:creationId xmlns:p14="http://schemas.microsoft.com/office/powerpoint/2010/main" val="11804037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D786EE83-A1F6-E200-4C94-91099F3773BB}"/>
              </a:ext>
            </a:extLst>
          </p:cNvPr>
          <p:cNvSpPr>
            <a:spLocks noGrp="1"/>
          </p:cNvSpPr>
          <p:nvPr>
            <p:ph idx="1"/>
          </p:nvPr>
        </p:nvSpPr>
        <p:spPr/>
        <p:txBody>
          <a:bodyPr/>
          <a:lstStyle/>
          <a:p>
            <a:pPr marL="0" indent="0" algn="l" rtl="0" fontAlgn="base">
              <a:lnSpc>
                <a:spcPts val="1657"/>
              </a:lnSpc>
              <a:buNone/>
            </a:pPr>
            <a:endParaRPr lang="sv-SE" sz="1800" b="0" i="0" u="sng">
              <a:solidFill>
                <a:srgbClr val="000000"/>
              </a:solidFill>
              <a:effectLst/>
              <a:latin typeface="Calibri" panose="020F0502020204030204" pitchFamily="34" charset="0"/>
            </a:endParaRPr>
          </a:p>
          <a:p>
            <a:pPr marL="0" indent="0" algn="l" rtl="0" fontAlgn="base">
              <a:lnSpc>
                <a:spcPts val="1657"/>
              </a:lnSpc>
              <a:buNone/>
            </a:pPr>
            <a:r>
              <a:rPr lang="sv-SE" sz="1800" b="0" i="0" u="sng" err="1">
                <a:solidFill>
                  <a:srgbClr val="000000"/>
                </a:solidFill>
                <a:effectLst/>
                <a:latin typeface="Calibri" panose="020F0502020204030204" pitchFamily="34" charset="0"/>
              </a:rPr>
              <a:t>Nyteck</a:t>
            </a:r>
            <a:r>
              <a:rPr lang="sv-SE" sz="1800" b="0" i="0" u="sng">
                <a:solidFill>
                  <a:srgbClr val="000000"/>
                </a:solidFill>
                <a:effectLst/>
                <a:latin typeface="Calibri" panose="020F0502020204030204" pitchFamily="34" charset="0"/>
              </a:rPr>
              <a:t> AB företag</a:t>
            </a:r>
            <a:r>
              <a:rPr lang="sv-SE" sz="1800" b="0" i="0">
                <a:solidFill>
                  <a:srgbClr val="000000"/>
                </a:solidFill>
                <a:effectLst/>
                <a:latin typeface="Calibri" panose="020F0502020204030204" pitchFamily="34" charset="0"/>
              </a:rPr>
              <a:t> </a:t>
            </a:r>
            <a:endParaRPr lang="sv-SE" b="0" i="0">
              <a:solidFill>
                <a:srgbClr val="000000"/>
              </a:solidFill>
              <a:effectLst/>
              <a:latin typeface="Calibri" panose="020F0502020204030204" pitchFamily="34" charset="0"/>
            </a:endParaRPr>
          </a:p>
          <a:p>
            <a:pPr algn="l" rtl="0" fontAlgn="base">
              <a:lnSpc>
                <a:spcPts val="1657"/>
              </a:lnSpc>
              <a:buFont typeface="Arial" panose="020B0604020202020204" pitchFamily="34" charset="0"/>
              <a:buChar char="•"/>
            </a:pPr>
            <a:r>
              <a:rPr lang="sv-SE" sz="1800" b="0" i="0">
                <a:solidFill>
                  <a:srgbClr val="000000"/>
                </a:solidFill>
                <a:effectLst/>
                <a:latin typeface="Calibri" panose="020F0502020204030204" pitchFamily="34" charset="0"/>
              </a:rPr>
              <a:t>Kunder födda innan</a:t>
            </a:r>
            <a:r>
              <a:rPr lang="sv-SE" sz="1800" b="1" i="0">
                <a:solidFill>
                  <a:srgbClr val="000000"/>
                </a:solidFill>
                <a:effectLst/>
                <a:latin typeface="Calibri" panose="020F0502020204030204" pitchFamily="34" charset="0"/>
              </a:rPr>
              <a:t> 1940 </a:t>
            </a:r>
            <a:r>
              <a:rPr lang="sv-SE" sz="1800" b="0" i="0">
                <a:solidFill>
                  <a:srgbClr val="000000"/>
                </a:solidFill>
                <a:effectLst/>
                <a:latin typeface="Calibri" panose="020F0502020204030204" pitchFamily="34" charset="0"/>
              </a:rPr>
              <a:t>är ej OK att sälja </a:t>
            </a:r>
          </a:p>
          <a:p>
            <a:pPr algn="l" rtl="0" fontAlgn="base">
              <a:lnSpc>
                <a:spcPts val="1657"/>
              </a:lnSpc>
              <a:buFont typeface="Arial" panose="020B0604020202020204" pitchFamily="34" charset="0"/>
              <a:buChar char="•"/>
            </a:pPr>
            <a:r>
              <a:rPr lang="sv-SE" sz="1800" b="0" i="0">
                <a:solidFill>
                  <a:srgbClr val="000000"/>
                </a:solidFill>
                <a:effectLst/>
                <a:latin typeface="Calibri" panose="020F0502020204030204" pitchFamily="34" charset="0"/>
              </a:rPr>
              <a:t>Kunder födda</a:t>
            </a:r>
            <a:r>
              <a:rPr lang="sv-SE" sz="1800" b="1" i="0">
                <a:solidFill>
                  <a:srgbClr val="000000"/>
                </a:solidFill>
                <a:effectLst/>
                <a:latin typeface="Calibri" panose="020F0502020204030204" pitchFamily="34" charset="0"/>
              </a:rPr>
              <a:t> 1940 - 1946 </a:t>
            </a:r>
            <a:r>
              <a:rPr lang="sv-SE" sz="1800" b="0" i="0">
                <a:solidFill>
                  <a:srgbClr val="000000"/>
                </a:solidFill>
                <a:effectLst/>
                <a:latin typeface="Calibri" panose="020F0502020204030204" pitchFamily="34" charset="0"/>
              </a:rPr>
              <a:t>lyssnar vi på ljudfil (märker vi att den inte är ok så avvisar vi den) </a:t>
            </a:r>
          </a:p>
          <a:p>
            <a:pPr marL="0" indent="0" algn="l" rtl="0" fontAlgn="base">
              <a:lnSpc>
                <a:spcPts val="1657"/>
              </a:lnSpc>
              <a:buNone/>
            </a:pPr>
            <a:endParaRPr lang="sv-SE" sz="1800" b="0" i="0" u="sng">
              <a:solidFill>
                <a:srgbClr val="000000"/>
              </a:solidFill>
              <a:effectLst/>
              <a:latin typeface="Calibri" panose="020F0502020204030204" pitchFamily="34" charset="0"/>
            </a:endParaRPr>
          </a:p>
          <a:p>
            <a:pPr marL="0" indent="0" algn="l" rtl="0" fontAlgn="base">
              <a:lnSpc>
                <a:spcPts val="1657"/>
              </a:lnSpc>
              <a:buNone/>
            </a:pPr>
            <a:r>
              <a:rPr lang="sv-SE" sz="1800" b="0" i="0" u="sng">
                <a:solidFill>
                  <a:srgbClr val="000000"/>
                </a:solidFill>
                <a:effectLst/>
                <a:latin typeface="Calibri" panose="020F0502020204030204" pitchFamily="34" charset="0"/>
              </a:rPr>
              <a:t>Förlängning AB företag</a:t>
            </a:r>
            <a:r>
              <a:rPr lang="sv-SE" sz="1800" b="0" i="0">
                <a:solidFill>
                  <a:srgbClr val="000000"/>
                </a:solidFill>
                <a:effectLst/>
                <a:latin typeface="Calibri" panose="020F0502020204030204" pitchFamily="34" charset="0"/>
              </a:rPr>
              <a:t> </a:t>
            </a:r>
            <a:endParaRPr lang="sv-SE" b="0" i="0">
              <a:solidFill>
                <a:srgbClr val="000000"/>
              </a:solidFill>
              <a:effectLst/>
              <a:latin typeface="Calibri" panose="020F0502020204030204" pitchFamily="34" charset="0"/>
            </a:endParaRPr>
          </a:p>
          <a:p>
            <a:pPr algn="l" rtl="0" fontAlgn="base">
              <a:lnSpc>
                <a:spcPts val="1657"/>
              </a:lnSpc>
              <a:buFont typeface="Arial" panose="020B0604020202020204" pitchFamily="34" charset="0"/>
              <a:buChar char="•"/>
            </a:pPr>
            <a:r>
              <a:rPr lang="sv-SE" sz="1800" b="0" i="0">
                <a:solidFill>
                  <a:srgbClr val="000000"/>
                </a:solidFill>
                <a:effectLst/>
                <a:latin typeface="Calibri" panose="020F0502020204030204" pitchFamily="34" charset="0"/>
              </a:rPr>
              <a:t>Kunder födda innan</a:t>
            </a:r>
            <a:r>
              <a:rPr lang="sv-SE" sz="1800" b="1" i="0">
                <a:solidFill>
                  <a:srgbClr val="000000"/>
                </a:solidFill>
                <a:effectLst/>
                <a:latin typeface="Calibri" panose="020F0502020204030204" pitchFamily="34" charset="0"/>
              </a:rPr>
              <a:t> 1940 </a:t>
            </a:r>
            <a:r>
              <a:rPr lang="sv-SE" sz="1800" b="0" i="0">
                <a:solidFill>
                  <a:srgbClr val="000000"/>
                </a:solidFill>
                <a:effectLst/>
                <a:latin typeface="Calibri" panose="020F0502020204030204" pitchFamily="34" charset="0"/>
              </a:rPr>
              <a:t>neråt är ej OK att sälja </a:t>
            </a:r>
          </a:p>
          <a:p>
            <a:endParaRPr lang="sv-SE"/>
          </a:p>
        </p:txBody>
      </p:sp>
    </p:spTree>
    <p:extLst>
      <p:ext uri="{BB962C8B-B14F-4D97-AF65-F5344CB8AC3E}">
        <p14:creationId xmlns:p14="http://schemas.microsoft.com/office/powerpoint/2010/main" val="42932586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84B28A2-F4E4-70A2-F90A-BE481BF733D7}"/>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Följande gäller vid avtalsutskick:</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B8585FD1-1696-316A-27D3-673B0E42A412}"/>
              </a:ext>
            </a:extLst>
          </p:cNvPr>
          <p:cNvSpPr>
            <a:spLocks noGrp="1"/>
          </p:cNvSpPr>
          <p:nvPr>
            <p:ph idx="1"/>
          </p:nvPr>
        </p:nvSpPr>
        <p:spPr/>
        <p:txBody>
          <a:bodyPr/>
          <a:lstStyle/>
          <a:p>
            <a:pPr algn="l" rtl="0" fontAlgn="base">
              <a:lnSpc>
                <a:spcPts val="1657"/>
              </a:lnSpc>
              <a:spcAft>
                <a:spcPts val="800"/>
              </a:spcAft>
            </a:pPr>
            <a:r>
              <a:rPr lang="sv-SE" sz="1800" b="0" i="0">
                <a:solidFill>
                  <a:srgbClr val="000000"/>
                </a:solidFill>
                <a:effectLst/>
                <a:latin typeface="Calibri" panose="020F0502020204030204" pitchFamily="34" charset="0"/>
              </a:rPr>
              <a:t>Rätt adress: Det är viktigt att kolla upp så att företagsadressen stämmer annars blir inte avtalet giltigt. </a:t>
            </a:r>
            <a:endParaRPr lang="sv-SE" b="0" i="0">
              <a:solidFill>
                <a:srgbClr val="000000"/>
              </a:solidFill>
              <a:effectLst/>
              <a:latin typeface="Segoe UI" panose="020B0502040204020203" pitchFamily="34" charset="0"/>
            </a:endParaRPr>
          </a:p>
          <a:p>
            <a:pPr algn="l" rtl="0" fontAlgn="base">
              <a:lnSpc>
                <a:spcPts val="1657"/>
              </a:lnSpc>
              <a:spcBef>
                <a:spcPts val="1200"/>
              </a:spcBef>
              <a:spcAft>
                <a:spcPts val="1200"/>
              </a:spcAft>
            </a:pPr>
            <a:r>
              <a:rPr lang="sv-SE" sz="1800" b="0" i="0">
                <a:solidFill>
                  <a:srgbClr val="000000"/>
                </a:solidFill>
                <a:effectLst/>
                <a:latin typeface="Calibri" panose="020F0502020204030204" pitchFamily="34" charset="0"/>
              </a:rPr>
              <a:t>Mailadress: Om kunder inte har eller inte vill uppge en mailadress så ska ni använda er av </a:t>
            </a:r>
            <a:r>
              <a:rPr lang="sv-SE" sz="1800" b="0" i="0" u="sng" strike="noStrike">
                <a:solidFill>
                  <a:srgbClr val="467886"/>
                </a:solidFill>
                <a:effectLst/>
                <a:latin typeface="Calibri" panose="020F0502020204030204" pitchFamily="34" charset="0"/>
                <a:hlinkClick r:id="rId2"/>
              </a:rPr>
              <a:t>saknas@tre.se</a:t>
            </a:r>
            <a:r>
              <a:rPr lang="sv-SE" sz="1800" b="0" i="0">
                <a:solidFill>
                  <a:srgbClr val="000000"/>
                </a:solidFill>
                <a:effectLst/>
                <a:latin typeface="Calibri" panose="020F0502020204030204" pitchFamily="34" charset="0"/>
              </a:rPr>
              <a:t>. Vi har fått denna mailadress från 3 som vi ska använda för att undvika att avtal skickas till obehöriga. </a:t>
            </a:r>
            <a:endParaRPr lang="sv-SE" b="0" i="0">
              <a:solidFill>
                <a:srgbClr val="000000"/>
              </a:solidFill>
              <a:effectLst/>
              <a:latin typeface="Segoe UI" panose="020B0502040204020203" pitchFamily="34" charset="0"/>
            </a:endParaRPr>
          </a:p>
          <a:p>
            <a:pPr algn="l" rtl="0" fontAlgn="base">
              <a:lnSpc>
                <a:spcPts val="1657"/>
              </a:lnSpc>
              <a:spcBef>
                <a:spcPts val="1200"/>
              </a:spcBef>
              <a:spcAft>
                <a:spcPts val="1200"/>
              </a:spcAft>
            </a:pPr>
            <a:r>
              <a:rPr lang="sv-SE" sz="1800" b="0" i="0">
                <a:solidFill>
                  <a:srgbClr val="000000"/>
                </a:solidFill>
                <a:effectLst/>
                <a:latin typeface="Calibri" panose="020F0502020204030204" pitchFamily="34" charset="0"/>
              </a:rPr>
              <a:t>Rätt uppgifter till firmatecknare: För- och efternamn, mobilnummer, personnummer. </a:t>
            </a:r>
            <a:endParaRPr lang="sv-SE" b="0" i="0">
              <a:solidFill>
                <a:srgbClr val="000000"/>
              </a:solidFill>
              <a:effectLst/>
              <a:latin typeface="Segoe UI" panose="020B0502040204020203" pitchFamily="34" charset="0"/>
            </a:endParaRPr>
          </a:p>
          <a:p>
            <a:endParaRPr lang="sv-SE"/>
          </a:p>
        </p:txBody>
      </p:sp>
    </p:spTree>
    <p:extLst>
      <p:ext uri="{BB962C8B-B14F-4D97-AF65-F5344CB8AC3E}">
        <p14:creationId xmlns:p14="http://schemas.microsoft.com/office/powerpoint/2010/main" val="24598491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1C5F0C-EDF0-0D65-E0F3-9699A1007F9B}"/>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Följande gäller vid försäljningsfrågor/ärende:</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EFACE4CC-4EB9-29D0-8FC4-6F88B5299BDC}"/>
              </a:ext>
            </a:extLst>
          </p:cNvPr>
          <p:cNvSpPr>
            <a:spLocks noGrp="1"/>
          </p:cNvSpPr>
          <p:nvPr>
            <p:ph idx="1"/>
          </p:nvPr>
        </p:nvSpPr>
        <p:spPr/>
        <p:txBody>
          <a:bodyPr/>
          <a:lstStyle/>
          <a:p>
            <a:pPr marL="0" indent="0" algn="l" rtl="0" fontAlgn="base">
              <a:lnSpc>
                <a:spcPts val="1657"/>
              </a:lnSpc>
              <a:spcAft>
                <a:spcPts val="800"/>
              </a:spcAft>
              <a:buNone/>
            </a:pPr>
            <a:endParaRPr lang="sv-SE" sz="1800" b="0" i="0" u="sng" strike="noStrike">
              <a:solidFill>
                <a:srgbClr val="467886"/>
              </a:solidFill>
              <a:effectLst/>
              <a:latin typeface="Calibri" panose="020F0502020204030204" pitchFamily="34" charset="0"/>
              <a:hlinkClick r:id="rId2"/>
            </a:endParaRPr>
          </a:p>
          <a:p>
            <a:pPr fontAlgn="base">
              <a:lnSpc>
                <a:spcPts val="1657"/>
              </a:lnSpc>
              <a:spcAft>
                <a:spcPts val="800"/>
              </a:spcAft>
            </a:pPr>
            <a:r>
              <a:rPr lang="sv-SE" sz="1800" b="0" i="0" u="sng" strike="noStrike">
                <a:solidFill>
                  <a:srgbClr val="467886"/>
                </a:solidFill>
                <a:effectLst/>
                <a:latin typeface="Calibri" panose="020F0502020204030204" pitchFamily="34" charset="0"/>
                <a:hlinkClick r:id="rId2"/>
              </a:rPr>
              <a:t>backoffice@tillmobil.se</a:t>
            </a:r>
            <a:r>
              <a:rPr lang="sv-SE" sz="1800" b="0" i="0" u="none" strike="noStrike">
                <a:solidFill>
                  <a:srgbClr val="000000"/>
                </a:solidFill>
                <a:effectLst/>
                <a:latin typeface="Calibri" panose="020F0502020204030204" pitchFamily="34" charset="0"/>
              </a:rPr>
              <a:t>: Hit ska säljare skicka in sina frågor eller ärenden.</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pPr marL="0" indent="0" algn="l" rtl="0" fontAlgn="base">
              <a:lnSpc>
                <a:spcPts val="1657"/>
              </a:lnSpc>
              <a:spcAft>
                <a:spcPts val="800"/>
              </a:spcAft>
              <a:buNone/>
            </a:pPr>
            <a:endParaRPr lang="sv-SE" b="0" i="0">
              <a:solidFill>
                <a:srgbClr val="000000"/>
              </a:solidFill>
              <a:effectLst/>
              <a:latin typeface="Segoe UI" panose="020B0502040204020203" pitchFamily="34" charset="0"/>
            </a:endParaRPr>
          </a:p>
          <a:p>
            <a:endParaRPr lang="sv-SE"/>
          </a:p>
        </p:txBody>
      </p:sp>
    </p:spTree>
    <p:extLst>
      <p:ext uri="{BB962C8B-B14F-4D97-AF65-F5344CB8AC3E}">
        <p14:creationId xmlns:p14="http://schemas.microsoft.com/office/powerpoint/2010/main" val="1709966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F3B3DEC-F07F-40BB-F9F7-FC2D3347A221}"/>
              </a:ext>
            </a:extLst>
          </p:cNvPr>
          <p:cNvSpPr>
            <a:spLocks noGrp="1"/>
          </p:cNvSpPr>
          <p:nvPr>
            <p:ph type="title"/>
          </p:nvPr>
        </p:nvSpPr>
        <p:spPr/>
        <p:txBody>
          <a:bodyPr>
            <a:normAutofit/>
          </a:bodyPr>
          <a:lstStyle/>
          <a:p>
            <a:r>
              <a:rPr lang="sv-SE" sz="2000" b="1" i="0">
                <a:solidFill>
                  <a:srgbClr val="000000"/>
                </a:solidFill>
                <a:effectLst/>
                <a:latin typeface="Calibri" panose="020F0502020204030204" pitchFamily="34" charset="0"/>
              </a:rPr>
              <a:t>Följande gäller under </a:t>
            </a:r>
            <a:r>
              <a:rPr lang="sv-SE" sz="2000" b="1" i="0" err="1">
                <a:solidFill>
                  <a:srgbClr val="000000"/>
                </a:solidFill>
                <a:effectLst/>
                <a:latin typeface="Calibri" panose="020F0502020204030204" pitchFamily="34" charset="0"/>
              </a:rPr>
              <a:t>försäljningsamtalet</a:t>
            </a:r>
            <a:r>
              <a:rPr lang="sv-SE" sz="2000" b="1" i="0">
                <a:solidFill>
                  <a:srgbClr val="000000"/>
                </a:solidFill>
                <a:effectLst/>
                <a:latin typeface="Calibri" panose="020F0502020204030204" pitchFamily="34" charset="0"/>
              </a:rPr>
              <a:t>:</a:t>
            </a:r>
            <a:r>
              <a:rPr lang="sv-SE" sz="2000" b="0" i="0">
                <a:solidFill>
                  <a:srgbClr val="000000"/>
                </a:solidFill>
                <a:effectLst/>
                <a:latin typeface="Calibri" panose="020F0502020204030204" pitchFamily="34" charset="0"/>
              </a:rPr>
              <a:t> </a:t>
            </a:r>
            <a:endParaRPr lang="sv-SE" sz="2000"/>
          </a:p>
        </p:txBody>
      </p:sp>
      <p:sp>
        <p:nvSpPr>
          <p:cNvPr id="3" name="Platshållare för innehåll 2">
            <a:extLst>
              <a:ext uri="{FF2B5EF4-FFF2-40B4-BE49-F238E27FC236}">
                <a16:creationId xmlns:a16="http://schemas.microsoft.com/office/drawing/2014/main" id="{F9415CA2-55CF-067B-5BB9-241F35E53438}"/>
              </a:ext>
            </a:extLst>
          </p:cNvPr>
          <p:cNvSpPr>
            <a:spLocks noGrp="1"/>
          </p:cNvSpPr>
          <p:nvPr>
            <p:ph idx="1"/>
          </p:nvPr>
        </p:nvSpPr>
        <p:spPr/>
        <p:txBody>
          <a:bodyPr/>
          <a:lstStyle/>
          <a:p>
            <a:pPr algn="l" rtl="0" fontAlgn="base">
              <a:lnSpc>
                <a:spcPts val="1657"/>
              </a:lnSpc>
              <a:spcAft>
                <a:spcPts val="800"/>
              </a:spcAft>
            </a:pPr>
            <a:r>
              <a:rPr lang="sv-SE" sz="1800" b="0" i="0" u="none" strike="noStrike">
                <a:solidFill>
                  <a:srgbClr val="000000"/>
                </a:solidFill>
                <a:effectLst/>
                <a:latin typeface="Calibri" panose="020F0502020204030204" pitchFamily="34" charset="0"/>
              </a:rPr>
              <a:t>Viktigt att Tillmobil nämns i samtalen. Helst att det nämns i början av samtalen men mot slutet går också bra att nämna Tillmobil. </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pPr algn="l" rtl="0" fontAlgn="base">
              <a:lnSpc>
                <a:spcPts val="1657"/>
              </a:lnSpc>
              <a:spcAft>
                <a:spcPts val="800"/>
              </a:spcAft>
            </a:pPr>
            <a:r>
              <a:rPr lang="sv-SE" sz="1800" b="1" i="0" u="none" strike="noStrike">
                <a:solidFill>
                  <a:srgbClr val="FF0000"/>
                </a:solidFill>
                <a:effectLst/>
                <a:latin typeface="Calibri" panose="020F0502020204030204" pitchFamily="34" charset="0"/>
              </a:rPr>
              <a:t>Det är förbjudet att säga “Jag ringer från...” Tre, Telia m.m.</a:t>
            </a:r>
            <a:r>
              <a:rPr lang="sv-SE" sz="1800" b="0" i="0">
                <a:solidFill>
                  <a:srgbClr val="FF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pPr algn="l" rtl="0" fontAlgn="base">
              <a:lnSpc>
                <a:spcPts val="1657"/>
              </a:lnSpc>
              <a:spcAft>
                <a:spcPts val="800"/>
              </a:spcAft>
            </a:pPr>
            <a:r>
              <a:rPr lang="sv-SE" sz="1800" b="0" i="0" u="none" strike="noStrike">
                <a:solidFill>
                  <a:srgbClr val="000000"/>
                </a:solidFill>
                <a:effectLst/>
                <a:latin typeface="Calibri" panose="020F0502020204030204" pitchFamily="34" charset="0"/>
              </a:rPr>
              <a:t>Ex: “Ringer gällande Tre avtal/abonnemang, från Tillmobil”</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pPr algn="l" rtl="0" fontAlgn="base">
              <a:lnSpc>
                <a:spcPts val="1657"/>
              </a:lnSpc>
              <a:spcAft>
                <a:spcPts val="800"/>
              </a:spcAft>
            </a:pPr>
            <a:r>
              <a:rPr lang="sv-SE" sz="1800" b="1" i="0" u="none" strike="noStrike">
                <a:solidFill>
                  <a:srgbClr val="000000"/>
                </a:solidFill>
                <a:effectLst/>
                <a:latin typeface="Calibri" panose="020F0502020204030204" pitchFamily="34" charset="0"/>
              </a:rPr>
              <a:t>Vid försäljning av </a:t>
            </a:r>
            <a:r>
              <a:rPr lang="sv-SE" sz="1800" b="1" i="0" u="none" strike="noStrike" err="1">
                <a:solidFill>
                  <a:srgbClr val="000000"/>
                </a:solidFill>
                <a:effectLst/>
                <a:latin typeface="Calibri" panose="020F0502020204030204" pitchFamily="34" charset="0"/>
              </a:rPr>
              <a:t>nyteck</a:t>
            </a:r>
            <a:r>
              <a:rPr lang="sv-SE" sz="1800" b="1" i="0" u="none" strike="noStrike">
                <a:solidFill>
                  <a:srgbClr val="000000"/>
                </a:solidFill>
                <a:effectLst/>
                <a:latin typeface="Calibri" panose="020F0502020204030204" pitchFamily="34" charset="0"/>
              </a:rPr>
              <a:t> och förlängning ska man prata </a:t>
            </a:r>
            <a:r>
              <a:rPr lang="sv-SE" sz="1800" b="1" i="0" u="none" strike="noStrike" err="1">
                <a:solidFill>
                  <a:srgbClr val="000000"/>
                </a:solidFill>
                <a:effectLst/>
                <a:latin typeface="Calibri" panose="020F0502020204030204" pitchFamily="34" charset="0"/>
              </a:rPr>
              <a:t>ex.moms</a:t>
            </a:r>
            <a:r>
              <a:rPr lang="sv-SE" sz="1800" b="1" i="0" u="none" strike="noStrike">
                <a:solidFill>
                  <a:srgbClr val="000000"/>
                </a:solidFill>
                <a:effectLst/>
                <a:latin typeface="Calibri" panose="020F0502020204030204" pitchFamily="34" charset="0"/>
              </a:rPr>
              <a:t>.</a:t>
            </a:r>
            <a:r>
              <a:rPr lang="sv-SE" sz="1800" b="0" i="0">
                <a:solidFill>
                  <a:srgbClr val="000000"/>
                </a:solidFill>
                <a:effectLst/>
                <a:latin typeface="Calibri" panose="020F0502020204030204" pitchFamily="34" charset="0"/>
              </a:rPr>
              <a:t> </a:t>
            </a:r>
            <a:endParaRPr lang="sv-SE" b="0" i="0">
              <a:solidFill>
                <a:srgbClr val="000000"/>
              </a:solidFill>
              <a:effectLst/>
              <a:latin typeface="Segoe UI" panose="020B0502040204020203" pitchFamily="34" charset="0"/>
            </a:endParaRPr>
          </a:p>
          <a:p>
            <a:pPr algn="l" rtl="0" fontAlgn="base">
              <a:lnSpc>
                <a:spcPts val="1657"/>
              </a:lnSpc>
              <a:spcAft>
                <a:spcPts val="800"/>
              </a:spcAft>
            </a:pPr>
            <a:r>
              <a:rPr lang="sv-SE" sz="1800" b="0" i="0">
                <a:solidFill>
                  <a:srgbClr val="000000"/>
                </a:solidFill>
                <a:effectLst/>
                <a:latin typeface="Calibri" panose="020F0502020204030204" pitchFamily="34" charset="0"/>
              </a:rPr>
              <a:t>Ska ett privatabonnemang överlåtas till företag så måste man nämna </a:t>
            </a:r>
            <a:r>
              <a:rPr lang="sv-SE" sz="1800" b="0" i="0" err="1">
                <a:solidFill>
                  <a:srgbClr val="000000"/>
                </a:solidFill>
                <a:effectLst/>
                <a:latin typeface="Calibri" panose="020F0502020204030204" pitchFamily="34" charset="0"/>
              </a:rPr>
              <a:t>ex.moms</a:t>
            </a:r>
            <a:r>
              <a:rPr lang="sv-SE" sz="1800" b="0" i="0">
                <a:solidFill>
                  <a:srgbClr val="000000"/>
                </a:solidFill>
                <a:effectLst/>
                <a:latin typeface="Calibri" panose="020F0502020204030204" pitchFamily="34" charset="0"/>
              </a:rPr>
              <a:t> eller </a:t>
            </a:r>
            <a:r>
              <a:rPr lang="sv-SE" sz="1800" b="0" i="0" err="1">
                <a:solidFill>
                  <a:srgbClr val="000000"/>
                </a:solidFill>
                <a:effectLst/>
                <a:latin typeface="Calibri" panose="020F0502020204030204" pitchFamily="34" charset="0"/>
              </a:rPr>
              <a:t>inkl.moms</a:t>
            </a:r>
            <a:r>
              <a:rPr lang="sv-SE" sz="1800" b="0" i="0">
                <a:solidFill>
                  <a:srgbClr val="000000"/>
                </a:solidFill>
                <a:effectLst/>
                <a:latin typeface="Calibri" panose="020F0502020204030204" pitchFamily="34" charset="0"/>
              </a:rPr>
              <a:t>. Du som säljare får inte göra en överlåtelse utan endast guida kunden via Mitt3.</a:t>
            </a:r>
            <a:endParaRPr lang="sv-SE" b="0" i="0">
              <a:solidFill>
                <a:srgbClr val="000000"/>
              </a:solidFill>
              <a:effectLst/>
              <a:latin typeface="Segoe UI" panose="020B0502040204020203" pitchFamily="34" charset="0"/>
            </a:endParaRPr>
          </a:p>
          <a:p>
            <a:endParaRPr lang="sv-SE"/>
          </a:p>
        </p:txBody>
      </p:sp>
    </p:spTree>
    <p:extLst>
      <p:ext uri="{BB962C8B-B14F-4D97-AF65-F5344CB8AC3E}">
        <p14:creationId xmlns:p14="http://schemas.microsoft.com/office/powerpoint/2010/main" val="19613469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Galleri">
  <a:themeElements>
    <a:clrScheme name="Gal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83bf28d-6555-4d80-bda9-6fd688194acb" xsi:nil="true"/>
    <lcf76f155ced4ddcb4097134ff3c332f xmlns="3e89dc24-b40c-4327-a24c-ce723bfd06c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3ED979B981ACE04CA08FE7E30BF5367D" ma:contentTypeVersion="11" ma:contentTypeDescription="Skapa ett nytt dokument." ma:contentTypeScope="" ma:versionID="d06e86a0bc2b1cdba1e146da1fe81c86">
  <xsd:schema xmlns:xsd="http://www.w3.org/2001/XMLSchema" xmlns:xs="http://www.w3.org/2001/XMLSchema" xmlns:p="http://schemas.microsoft.com/office/2006/metadata/properties" xmlns:ns2="3e89dc24-b40c-4327-a24c-ce723bfd06c2" xmlns:ns3="383bf28d-6555-4d80-bda9-6fd688194acb" targetNamespace="http://schemas.microsoft.com/office/2006/metadata/properties" ma:root="true" ma:fieldsID="b28e5a5760a7d2cb8eb1d4935d5a569a" ns2:_="" ns3:_="">
    <xsd:import namespace="3e89dc24-b40c-4327-a24c-ce723bfd06c2"/>
    <xsd:import namespace="383bf28d-6555-4d80-bda9-6fd688194ac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89dc24-b40c-4327-a24c-ce723bfd06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35c4fc3f-252d-47c6-86d6-80ea19a82de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83bf28d-6555-4d80-bda9-6fd688194ac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28d265-337a-4b99-a227-7ab3127decf7}" ma:internalName="TaxCatchAll" ma:showField="CatchAllData" ma:web="383bf28d-6555-4d80-bda9-6fd688194a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A6B1D9-54D7-4032-803F-253047A7291B}">
  <ds:schemaRefs>
    <ds:schemaRef ds:uri="769819ea-b4a3-4ebe-b705-31fb3e4d4a27"/>
    <ds:schemaRef ds:uri="e617c4c3-49fa-4654-b4ad-5d47bed13c6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383bf28d-6555-4d80-bda9-6fd688194acb"/>
    <ds:schemaRef ds:uri="3e89dc24-b40c-4327-a24c-ce723bfd06c2"/>
  </ds:schemaRefs>
</ds:datastoreItem>
</file>

<file path=customXml/itemProps2.xml><?xml version="1.0" encoding="utf-8"?>
<ds:datastoreItem xmlns:ds="http://schemas.openxmlformats.org/officeDocument/2006/customXml" ds:itemID="{95FC3094-2840-4188-B584-411EAF4E4F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89dc24-b40c-4327-a24c-ce723bfd06c2"/>
    <ds:schemaRef ds:uri="383bf28d-6555-4d80-bda9-6fd688194a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2A89E83-0B49-44D0-A132-40459EF18F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Application>Microsoft Office PowerPoint</Application>
  <PresentationFormat>Widescreen</PresentationFormat>
  <Slides>17</Slides>
  <Notes>0</Notes>
  <HiddenSlides>0</HiddenSlide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Galleri</vt:lpstr>
      <vt:lpstr>baCkoffice rutiner</vt:lpstr>
      <vt:lpstr>Följande gäller vid flytt av kunder:  </vt:lpstr>
      <vt:lpstr>Följande gäller vid portering: </vt:lpstr>
      <vt:lpstr>PowerPoint Presentation</vt:lpstr>
      <vt:lpstr>Följande gäller vid ålder på kund: </vt:lpstr>
      <vt:lpstr>PowerPoint Presentation</vt:lpstr>
      <vt:lpstr>Följande gäller vid avtalsutskick: </vt:lpstr>
      <vt:lpstr>Följande gäller vid försäljningsfrågor/ärende: </vt:lpstr>
      <vt:lpstr>Följande gäller under försäljningsamtalet: </vt:lpstr>
      <vt:lpstr>Undrar kunden om hur täckningen är på deras adress med Tre? </vt:lpstr>
      <vt:lpstr>Följande gäller vid sjukdom, semester eller något annat: </vt:lpstr>
      <vt:lpstr>Följande gäller vid eSIM: </vt:lpstr>
      <vt:lpstr>Följande gäller vid mailsignatur: </vt:lpstr>
      <vt:lpstr>Följande gäller vid tagg av kunder: </vt:lpstr>
      <vt:lpstr>Följande gäller vid BID av kunder: </vt:lpstr>
      <vt:lpstr>PowerPoint Presentation</vt:lpstr>
      <vt:lpstr>Följande gäller vid tillägg av hårdvara i efterhand: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Sossi Ghazarian Michailidou</dc:creator>
  <cp:revision>9</cp:revision>
  <dcterms:created xsi:type="dcterms:W3CDTF">2024-12-10T07:20:38Z</dcterms:created>
  <dcterms:modified xsi:type="dcterms:W3CDTF">2025-03-23T16:08:16Z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0x0101003ED979B981ACE04CA08FE7E30BF5367D</vt:lpwstr>
  </property>
  <property fmtid="{D5CDD505-2E9C-101B-9397-08002B2CF9AE}" pid="3" name="MediaServiceImageTags">
    <vt:lpwstr/>
  </property>
</Properties>
</file>